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notesMasterIdLst>
    <p:notesMasterId r:id="rId69"/>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7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slideLayout" Target="../slideLayouts/slideLayout1.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slideLayout" Target="../slideLayouts/slideLayout1.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slideLayout" Target="../slideLayouts/slideLayout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slideLayout" Target="../slideLayouts/slideLayout1.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slideLayout" Target="../slideLayouts/slideLayout1.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slideLayout" Target="../slideLayouts/slideLayout1.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slideLayout" Target="../slideLayouts/slideLayout1.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png"/><Relationship Id="rId2" Type="http://schemas.openxmlformats.org/officeDocument/2006/relationships/image" Target="../media/image-66-2.png"/><Relationship Id="rId3" Type="http://schemas.openxmlformats.org/officeDocument/2006/relationships/image" Target="../media/image-66-3.png"/><Relationship Id="rId4" Type="http://schemas.openxmlformats.org/officeDocument/2006/relationships/slideLayout" Target="../slideLayouts/slideLayout1.xml"/><Relationship Id="rId5"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100763" y="171450"/>
            <a:ext cx="2871788" cy="4800600"/>
          </a:xfrm>
          <a:prstGeom prst="roundRect">
            <a:avLst>
              <a:gd name="adj" fmla="val 7960"/>
            </a:avLst>
          </a:prstGeom>
          <a:solidFill>
            <a:srgbClr val="FFFFFF"/>
          </a:solidFill>
          <a:ln/>
        </p:spPr>
      </p:sp>
      <p:pic>
        <p:nvPicPr>
          <p:cNvPr id="3" name="Image 0" descr="preencoded.png">    </p:cNvPr>
          <p:cNvPicPr>
            <a:picLocks noChangeAspect="1"/>
          </p:cNvPicPr>
          <p:nvPr/>
        </p:nvPicPr>
        <p:blipFill>
          <a:blip r:embed="rId2"/>
          <a:stretch>
            <a:fillRect/>
          </a:stretch>
        </p:blipFill>
        <p:spPr>
          <a:xfrm>
            <a:off x="8362950" y="4362450"/>
            <a:ext cx="514350" cy="514350"/>
          </a:xfrm>
          <a:prstGeom prst="rect">
            <a:avLst/>
          </a:prstGeom>
        </p:spPr>
      </p:pic>
      <p:sp>
        <p:nvSpPr>
          <p:cNvPr id="4" name="Text 1"/>
          <p:cNvSpPr/>
          <p:nvPr/>
        </p:nvSpPr>
        <p:spPr>
          <a:xfrm>
            <a:off x="3981450" y="347663"/>
            <a:ext cx="5324475" cy="204788"/>
          </a:xfrm>
          <a:prstGeom prst="rect">
            <a:avLst/>
          </a:prstGeom>
          <a:noFill/>
          <a:ln/>
        </p:spPr>
        <p:txBody>
          <a:bodyPr wrap="square" rtlCol="0" anchor="ctr"/>
          <a:lstStyle/>
          <a:p>
            <a:pPr algn="r" indent="0" marL="0">
              <a:lnSpc>
                <a:spcPts val="1620"/>
              </a:lnSpc>
              <a:buNone/>
            </a:pPr>
            <a:r>
              <a:rPr lang="en-US" sz="1800" spc="-18" kern="0" dirty="0">
                <a:solidFill>
                  <a:srgbClr val="000000">
                    <a:alpha val="99000"/>
                  </a:srgbClr>
                </a:solidFill>
                <a:latin typeface="Archivo" pitchFamily="34" charset="0"/>
                <a:ea typeface="Archivo" pitchFamily="34" charset="-122"/>
                <a:cs typeface="Archivo" pitchFamily="34" charset="-120"/>
              </a:rPr>
              <a:t>sal + plongê</a:t>
            </a:r>
            <a:endParaRPr lang="en-US" sz="1800" dirty="0"/>
          </a:p>
        </p:txBody>
      </p:sp>
      <p:sp>
        <p:nvSpPr>
          <p:cNvPr id="5" name="Text 2"/>
          <p:cNvSpPr/>
          <p:nvPr/>
        </p:nvSpPr>
        <p:spPr>
          <a:xfrm>
            <a:off x="3981450" y="766763"/>
            <a:ext cx="5324475" cy="409575"/>
          </a:xfrm>
          <a:prstGeom prst="rect">
            <a:avLst/>
          </a:prstGeom>
          <a:noFill/>
          <a:ln/>
        </p:spPr>
        <p:txBody>
          <a:bodyPr wrap="square" rtlCol="0" anchor="ctr"/>
          <a:lstStyle/>
          <a:p>
            <a:pPr algn="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diagnóstico</a:t>
            </a: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pic>
        <p:nvPicPr>
          <p:cNvPr id="3" name="Image 1" descr="preencoded.png">    </p:cNvPr>
          <p:cNvPicPr>
            <a:picLocks noChangeAspect="1"/>
          </p:cNvPicPr>
          <p:nvPr/>
        </p:nvPicPr>
        <p:blipFill>
          <a:blip r:embed="rId2"/>
          <a:stretch>
            <a:fillRect/>
          </a:stretch>
        </p:blipFill>
        <p:spPr>
          <a:xfrm>
            <a:off x="6238875" y="-14287"/>
            <a:ext cx="2905125" cy="5143500"/>
          </a:xfrm>
          <a:prstGeom prst="rect">
            <a:avLst/>
          </a:prstGeom>
        </p:spPr>
      </p:pic>
      <p:sp>
        <p:nvSpPr>
          <p:cNvPr id="4"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5" name="Text 1"/>
          <p:cNvSpPr/>
          <p:nvPr/>
        </p:nvSpPr>
        <p:spPr>
          <a:xfrm>
            <a:off x="2081212" y="2014538"/>
            <a:ext cx="3352800" cy="1228725"/>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PLIA é muito antes </a:t>
            </a:r>
            <a:pPr algn="ctr" indent="0" marL="0">
              <a:lnSpc>
                <a:spcPts val="3240"/>
              </a:lnSpc>
              <a:buNone/>
            </a:pPr>
            <a:r>
              <a:rPr lang="en-US" sz="3600" b="1" i="1" spc="-72" kern="0" dirty="0">
                <a:solidFill>
                  <a:srgbClr val="000000">
                    <a:alpha val="99000"/>
                  </a:srgbClr>
                </a:solidFill>
                <a:latin typeface="Archivo" pitchFamily="34" charset="0"/>
                <a:ea typeface="Archivo" pitchFamily="34" charset="-122"/>
                <a:cs typeface="Archivo" pitchFamily="34" charset="-120"/>
              </a:rPr>
              <a:t>sintoma</a:t>
            </a:r>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 que doença</a:t>
            </a:r>
            <a:endParaRPr lang="en-US" sz="3600" dirty="0"/>
          </a:p>
        </p:txBody>
      </p:sp>
      <p:sp>
        <p:nvSpPr>
          <p:cNvPr id="6" name="Text 2"/>
          <p:cNvSpPr/>
          <p:nvPr/>
        </p:nvSpPr>
        <p:spPr>
          <a:xfrm>
            <a:off x="6453188" y="157163"/>
            <a:ext cx="2967038" cy="4833938"/>
          </a:xfrm>
          <a:prstGeom prst="rect">
            <a:avLst/>
          </a:prstGeom>
          <a:noFill/>
          <a:ln/>
        </p:spPr>
        <p:txBody>
          <a:bodyPr wrap="square" rtlCol="0" anchor="ctr"/>
          <a:lstStyle/>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Falta de clareza estratégica: </a:t>
            </a:r>
            <a:endParaRPr lang="en-US" sz="1313" dirty="0"/>
          </a:p>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"A gente tem uma dificuldade de elucidar de maneira clara o problema da empresa, a estratégia que tá se buscando"</a:t>
            </a:r>
            <a:endParaRPr lang="en-US" sz="1313" dirty="0"/>
          </a:p>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Decisões emocionais: </a:t>
            </a:r>
            <a:endParaRPr lang="en-US" sz="1313" dirty="0"/>
          </a:p>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"Decisão 100% emocional quando fomos demitidos da YU. O conselho não foi consultado"</a:t>
            </a:r>
            <a:endParaRPr lang="en-US" sz="1313" dirty="0"/>
          </a:p>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Ausência de liderança técnica: </a:t>
            </a:r>
            <a:endParaRPr lang="en-US" sz="1313" dirty="0"/>
          </a:p>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"Tecnologia na plongê sem ter uma pessoa que pensa desta forma é que é uma burrice"</a:t>
            </a:r>
            <a:endParaRPr lang="en-US" sz="1313" dirty="0"/>
          </a:p>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Processos muito pessoais: </a:t>
            </a:r>
            <a:endParaRPr lang="en-US" sz="1313" dirty="0"/>
          </a:p>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"Cada um toca seu projeto. Falta de troca entre projetos", "Precisamos reinventar do zero trabalhos já feitos"</a:t>
            </a:r>
            <a:endParaRPr lang="en-US" sz="1313" dirty="0"/>
          </a:p>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Resistência à mudança: </a:t>
            </a:r>
            <a:endParaRPr lang="en-US" sz="1313" dirty="0"/>
          </a:p>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"Eu não gosto do Plia, não atende", ”No Excel é muito mais fácil”</a:t>
            </a:r>
            <a:endParaRPr lang="en-US" sz="1313" dirty="0"/>
          </a:p>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Posicionamento não é claro no mercado</a:t>
            </a:r>
            <a:endParaRPr lang="en-US" sz="1313" dirty="0"/>
          </a:p>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"As pessoas não sabem direito o que a Plongê faz. As pessoas acham que a Plongê é uma consultoria de impacto, é uma consultoria de ajudar a tirar certificação do sistema B"</a:t>
            </a:r>
            <a:endParaRPr lang="en-US" sz="131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391025" y="0"/>
            <a:ext cx="4752975" cy="5143500"/>
          </a:xfrm>
          <a:prstGeom prst="rect">
            <a:avLst/>
          </a:prstGeom>
        </p:spPr>
      </p:pic>
      <p:pic>
        <p:nvPicPr>
          <p:cNvPr id="3" name="Image 1" descr="preencoded.png">    </p:cNvPr>
          <p:cNvPicPr>
            <a:picLocks noChangeAspect="1"/>
          </p:cNvPicPr>
          <p:nvPr/>
        </p:nvPicPr>
        <p:blipFill>
          <a:blip r:embed="rId2"/>
          <a:stretch>
            <a:fillRect/>
          </a:stretch>
        </p:blipFill>
        <p:spPr>
          <a:xfrm>
            <a:off x="4524375" y="0"/>
            <a:ext cx="4619625" cy="5143500"/>
          </a:xfrm>
          <a:prstGeom prst="rect">
            <a:avLst/>
          </a:prstGeom>
        </p:spPr>
      </p:pic>
      <p:sp>
        <p:nvSpPr>
          <p:cNvPr id="4" name="Text 0"/>
          <p:cNvSpPr/>
          <p:nvPr/>
        </p:nvSpPr>
        <p:spPr>
          <a:xfrm>
            <a:off x="800100" y="609600"/>
            <a:ext cx="1795463" cy="1485900"/>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Roboto" pitchFamily="34" charset="0"/>
                <a:ea typeface="Roboto" pitchFamily="34" charset="-122"/>
                <a:cs typeface="Roboto" pitchFamily="34" charset="-120"/>
              </a:rPr>
              <a:t>Plia</a:t>
            </a:r>
            <a:endParaRPr lang="en-US" sz="56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Menções totais: 45</a:t>
            </a:r>
            <a:endParaRPr lang="en-US" sz="56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Positivas: 8 (18%)</a:t>
            </a:r>
            <a:endParaRPr lang="en-US" sz="56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Negativas: 28 (62%)</a:t>
            </a:r>
            <a:endParaRPr lang="en-US" sz="56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Neutras: 9 (20%)</a:t>
            </a:r>
            <a:endParaRPr lang="en-US" sz="5625" dirty="0"/>
          </a:p>
        </p:txBody>
      </p:sp>
      <p:sp>
        <p:nvSpPr>
          <p:cNvPr id="5" name="Text 1"/>
          <p:cNvSpPr/>
          <p:nvPr/>
        </p:nvSpPr>
        <p:spPr>
          <a:xfrm>
            <a:off x="800100" y="2571750"/>
            <a:ext cx="3838575" cy="1752600"/>
          </a:xfrm>
          <a:prstGeom prst="rect">
            <a:avLst/>
          </a:prstGeom>
          <a:noFill/>
          <a:ln/>
        </p:spPr>
        <p:txBody>
          <a:bodyPr wrap="square" rtlCol="0" anchor="ctr"/>
          <a:lstStyle/>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Ferramentas Mencionadas: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Excel/Planilhas - 32 menções (80% das entrevistas)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ChatGPT/IA - 25 menções (75% das entrevistas)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OneNote - 12 menções (40% das entrevistas)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LinkedIn - 10 menções (35% das entrevistas)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Teams - 8 menções (30% das entrevistas)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Looker - 6 menções (20% das entrevistas)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Miro - 5 menções (15% das entrevistas)</a:t>
            </a:r>
            <a:endParaRPr lang="en-US" sz="1725" dirty="0"/>
          </a:p>
        </p:txBody>
      </p:sp>
      <p:sp>
        <p:nvSpPr>
          <p:cNvPr id="6" name="Text 2"/>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391025" y="0"/>
            <a:ext cx="4752975" cy="5143500"/>
          </a:xfrm>
          <a:prstGeom prst="rect">
            <a:avLst/>
          </a:prstGeom>
        </p:spPr>
      </p:pic>
      <p:pic>
        <p:nvPicPr>
          <p:cNvPr id="3" name="Image 1" descr="preencoded.png">    </p:cNvPr>
          <p:cNvPicPr>
            <a:picLocks noChangeAspect="1"/>
          </p:cNvPicPr>
          <p:nvPr/>
        </p:nvPicPr>
        <p:blipFill>
          <a:blip r:embed="rId2"/>
          <a:stretch>
            <a:fillRect/>
          </a:stretch>
        </p:blipFill>
        <p:spPr>
          <a:xfrm>
            <a:off x="4524375" y="0"/>
            <a:ext cx="4619625" cy="5143500"/>
          </a:xfrm>
          <a:prstGeom prst="rect">
            <a:avLst/>
          </a:prstGeom>
        </p:spPr>
      </p:pic>
      <p:sp>
        <p:nvSpPr>
          <p:cNvPr id="4" name="Text 0"/>
          <p:cNvSpPr/>
          <p:nvPr/>
        </p:nvSpPr>
        <p:spPr>
          <a:xfrm>
            <a:off x="800100" y="1047750"/>
            <a:ext cx="4048125" cy="1266825"/>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Roboto" pitchFamily="34" charset="0"/>
                <a:ea typeface="Roboto" pitchFamily="34" charset="-122"/>
                <a:cs typeface="Roboto" pitchFamily="34" charset="-120"/>
              </a:rPr>
              <a:t>Dados</a:t>
            </a:r>
            <a:endParaRPr lang="en-US" sz="56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Fonte única da verdade: 14 menções (45% das etts)</a:t>
            </a:r>
            <a:endParaRPr lang="en-US" sz="56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Análises automáticas: 8 menções (25% das etts)</a:t>
            </a:r>
            <a:endParaRPr lang="en-US" sz="56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Relatórios integrados: 6 menções (20% das etts)</a:t>
            </a:r>
            <a:endParaRPr lang="en-US" sz="5625" dirty="0"/>
          </a:p>
        </p:txBody>
      </p:sp>
      <p:sp>
        <p:nvSpPr>
          <p:cNvPr id="5" name="Text 1"/>
          <p:cNvSpPr/>
          <p:nvPr/>
        </p:nvSpPr>
        <p:spPr>
          <a:xfrm>
            <a:off x="800100" y="2900363"/>
            <a:ext cx="3771900" cy="1095375"/>
          </a:xfrm>
          <a:prstGeom prst="rect">
            <a:avLst/>
          </a:prstGeom>
          <a:noFill/>
          <a:ln/>
        </p:spPr>
        <p:txBody>
          <a:bodyPr wrap="square" rtlCol="0" anchor="ctr"/>
          <a:lstStyle/>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Outras dores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Falta de estruturação: 18 menções (60% das </a:t>
            </a:r>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etts</a:t>
            </a:r>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Dispersão de </a:t>
            </a:r>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infos</a:t>
            </a:r>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 15 menções (50% das </a:t>
            </a:r>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etts</a:t>
            </a:r>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Dificuldade de acesso: 12 menções (40% das </a:t>
            </a:r>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etts</a:t>
            </a:r>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Perda de informações: 10 menções (35% das </a:t>
            </a:r>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etts</a:t>
            </a:r>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a:t>
            </a:r>
            <a:endParaRPr lang="en-US" sz="1725" dirty="0"/>
          </a:p>
        </p:txBody>
      </p:sp>
      <p:sp>
        <p:nvSpPr>
          <p:cNvPr id="6" name="Text 2"/>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391025" y="0"/>
            <a:ext cx="4752975" cy="5143500"/>
          </a:xfrm>
          <a:prstGeom prst="rect">
            <a:avLst/>
          </a:prstGeom>
        </p:spPr>
      </p:pic>
      <p:pic>
        <p:nvPicPr>
          <p:cNvPr id="3" name="Image 1" descr="preencoded.png">    </p:cNvPr>
          <p:cNvPicPr>
            <a:picLocks noChangeAspect="1"/>
          </p:cNvPicPr>
          <p:nvPr/>
        </p:nvPicPr>
        <p:blipFill>
          <a:blip r:embed="rId2"/>
          <a:stretch>
            <a:fillRect/>
          </a:stretch>
        </p:blipFill>
        <p:spPr>
          <a:xfrm>
            <a:off x="4524375" y="0"/>
            <a:ext cx="4619625" cy="5143500"/>
          </a:xfrm>
          <a:prstGeom prst="rect">
            <a:avLst/>
          </a:prstGeom>
        </p:spPr>
      </p:pic>
      <p:sp>
        <p:nvSpPr>
          <p:cNvPr id="4" name="Text 0"/>
          <p:cNvSpPr/>
          <p:nvPr/>
        </p:nvSpPr>
        <p:spPr>
          <a:xfrm>
            <a:off x="800100" y="709613"/>
            <a:ext cx="8724900" cy="1285875"/>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Roboto" pitchFamily="34" charset="0"/>
                <a:ea typeface="Roboto" pitchFamily="34" charset="-122"/>
                <a:cs typeface="Roboto" pitchFamily="34" charset="-120"/>
              </a:rPr>
              <a:t>Dores</a:t>
            </a:r>
            <a:endParaRPr lang="en-US" sz="5625" dirty="0"/>
          </a:p>
        </p:txBody>
      </p:sp>
      <p:sp>
        <p:nvSpPr>
          <p:cNvPr id="5" name="Text 1"/>
          <p:cNvSpPr/>
          <p:nvPr/>
        </p:nvSpPr>
        <p:spPr>
          <a:xfrm>
            <a:off x="800100" y="1519238"/>
            <a:ext cx="3090863" cy="2409825"/>
          </a:xfrm>
          <a:prstGeom prst="rect">
            <a:avLst/>
          </a:prstGeom>
          <a:noFill/>
          <a:ln/>
        </p:spPr>
        <p:txBody>
          <a:bodyPr wrap="square" rtlCol="0" anchor="ctr"/>
          <a:lstStyle/>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Top 10 Mais Mencionadas: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Sistema Plia não funciona - 28 menções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Retrabalho constante - 18 menções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Dados espalhados - 15 menções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Dependência da Renata - 16 menções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Falta de automação - 12 menções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OKRs inefetivos - 12 menções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Posicionamento confuso - 11 menções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Falta de liderança técnica - 6 menções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Processos artesanais - 8 menções</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Perda de informações - 10 menções</a:t>
            </a:r>
            <a:endParaRPr lang="en-US" sz="1725" dirty="0"/>
          </a:p>
        </p:txBody>
      </p:sp>
      <p:sp>
        <p:nvSpPr>
          <p:cNvPr id="6" name="Text 2"/>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338638" y="0"/>
            <a:ext cx="4805363" cy="5143500"/>
          </a:xfrm>
          <a:prstGeom prst="rect">
            <a:avLst/>
          </a:prstGeom>
        </p:spPr>
      </p:pic>
      <p:pic>
        <p:nvPicPr>
          <p:cNvPr id="3" name="Image 1" descr="preencoded.png">    </p:cNvPr>
          <p:cNvPicPr>
            <a:picLocks noChangeAspect="1"/>
          </p:cNvPicPr>
          <p:nvPr/>
        </p:nvPicPr>
        <p:blipFill>
          <a:blip r:embed="rId2"/>
          <a:stretch>
            <a:fillRect/>
          </a:stretch>
        </p:blipFill>
        <p:spPr>
          <a:xfrm>
            <a:off x="542925" y="0"/>
            <a:ext cx="7310438" cy="5143500"/>
          </a:xfrm>
          <a:prstGeom prst="rect">
            <a:avLst/>
          </a:prstGeom>
        </p:spPr>
      </p:pic>
      <p:pic>
        <p:nvPicPr>
          <p:cNvPr id="4" name="Image 2" descr="preencoded.png">    </p:cNvPr>
          <p:cNvPicPr>
            <a:picLocks noChangeAspect="1"/>
          </p:cNvPicPr>
          <p:nvPr/>
        </p:nvPicPr>
        <p:blipFill>
          <a:blip r:embed="rId3"/>
          <a:stretch>
            <a:fillRect/>
          </a:stretch>
        </p:blipFill>
        <p:spPr>
          <a:xfrm>
            <a:off x="4524375" y="0"/>
            <a:ext cx="4619625" cy="5143500"/>
          </a:xfrm>
          <a:prstGeom prst="rect">
            <a:avLst/>
          </a:prstGeom>
        </p:spPr>
      </p:pic>
      <p:sp>
        <p:nvSpPr>
          <p:cNvPr id="5"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APRENDIZADOS CHAVE</a:t>
            </a:r>
            <a:endParaRPr lang="en-US" sz="1800" dirty="0"/>
          </a:p>
        </p:txBody>
      </p:sp>
      <p:sp>
        <p:nvSpPr>
          <p:cNvPr id="6" name="Text 1"/>
          <p:cNvSpPr/>
          <p:nvPr/>
        </p:nvSpPr>
        <p:spPr>
          <a:xfrm>
            <a:off x="676275" y="2262188"/>
            <a:ext cx="4005263" cy="2695575"/>
          </a:xfrm>
          <a:prstGeom prst="rect">
            <a:avLst/>
          </a:prstGeom>
          <a:noFill/>
          <a:ln/>
        </p:spPr>
        <p:txBody>
          <a:bodyPr wrap="square" rtlCol="0" anchor="ctr"/>
          <a:lstStyle/>
          <a:p>
            <a:pPr algn="l" indent="0" marL="0">
              <a:lnSpc>
                <a:spcPts val="1725"/>
              </a:lnSpc>
              <a:buNone/>
            </a:pPr>
            <a:r>
              <a:rPr lang="en-US" sz="1725" spc="-69" kern="0" dirty="0">
                <a:solidFill>
                  <a:srgbClr val="9C9797">
                    <a:alpha val="99000"/>
                  </a:srgbClr>
                </a:solidFill>
                <a:latin typeface="Pragati Narrow" pitchFamily="34" charset="0"/>
                <a:ea typeface="Pragati Narrow" pitchFamily="34" charset="-122"/>
                <a:cs typeface="Pragati Narrow" pitchFamily="34" charset="-120"/>
              </a:rPr>
              <a:t>Ineficiências operacionais</a:t>
            </a:r>
            <a:endParaRPr lang="en-US" sz="1725" dirty="0"/>
          </a:p>
          <a:p>
            <a:pPr algn="l" indent="0" marL="0">
              <a:lnSpc>
                <a:spcPts val="1055"/>
              </a:lnSpc>
              <a:buNone/>
            </a:pPr>
            <a:r>
              <a:rPr lang="en-US" sz="900" dirty="0">
                <a:solidFill>
                  <a:srgbClr val="9C9797">
                    <a:alpha val="99000"/>
                  </a:srgbClr>
                </a:solidFill>
                <a:latin typeface="Roboto" pitchFamily="34" charset="0"/>
                <a:ea typeface="Roboto" pitchFamily="34" charset="-122"/>
                <a:cs typeface="Roboto" pitchFamily="34" charset="-120"/>
              </a:rPr>
              <a:t>- Iniciativas dispersas, sem um fio condutor claro</a:t>
            </a:r>
            <a:endParaRPr lang="en-US" sz="1725" dirty="0"/>
          </a:p>
          <a:p>
            <a:pPr algn="l" indent="0" marL="0">
              <a:lnSpc>
                <a:spcPts val="1055"/>
              </a:lnSpc>
              <a:buNone/>
            </a:pPr>
            <a:r>
              <a:rPr lang="en-US" sz="900" dirty="0">
                <a:solidFill>
                  <a:srgbClr val="9C9797">
                    <a:alpha val="99000"/>
                  </a:srgbClr>
                </a:solidFill>
                <a:latin typeface="Roboto" pitchFamily="34" charset="0"/>
                <a:ea typeface="Roboto" pitchFamily="34" charset="-122"/>
                <a:cs typeface="Roboto" pitchFamily="34" charset="-120"/>
              </a:rPr>
              <a:t>- Falta de direcionamento claro, para dentro e para o mercado</a:t>
            </a:r>
            <a:endParaRPr lang="en-US" sz="1725" dirty="0"/>
          </a:p>
          <a:p>
            <a:pPr algn="l" indent="0" marL="0">
              <a:lnSpc>
                <a:spcPts val="1055"/>
              </a:lnSpc>
              <a:buNone/>
            </a:pPr>
            <a:r>
              <a:rPr lang="en-US" sz="900" dirty="0">
                <a:solidFill>
                  <a:srgbClr val="9C9797">
                    <a:alpha val="99000"/>
                  </a:srgbClr>
                </a:solidFill>
                <a:latin typeface="Roboto" pitchFamily="34" charset="0"/>
                <a:ea typeface="Roboto" pitchFamily="34" charset="-122"/>
                <a:cs typeface="Roboto" pitchFamily="34" charset="-120"/>
              </a:rPr>
              <a:t>- Dia a dia repetitivo e atividades com pouco valor agregado</a:t>
            </a:r>
            <a:endParaRPr lang="en-US" sz="1725" dirty="0"/>
          </a:p>
          <a:p>
            <a:pPr algn="l" indent="0" marL="0">
              <a:lnSpc>
                <a:spcPts val="1055"/>
              </a:lnSpc>
              <a:buNone/>
            </a:pPr>
            <a:r>
              <a:rPr lang="en-US" sz="900" dirty="0">
                <a:solidFill>
                  <a:srgbClr val="9C9797">
                    <a:alpha val="99000"/>
                  </a:srgbClr>
                </a:solidFill>
                <a:latin typeface="Roboto" pitchFamily="34" charset="0"/>
                <a:ea typeface="Roboto" pitchFamily="34" charset="-122"/>
                <a:cs typeface="Roboto" pitchFamily="34" charset="-120"/>
              </a:rPr>
              <a:t>- Pouca priorização e visão de backlog</a:t>
            </a:r>
            <a:endParaRPr lang="en-US" sz="1725" dirty="0"/>
          </a:p>
          <a:p>
            <a:pPr algn="l" indent="0" marL="0">
              <a:lnSpc>
                <a:spcPts val="1725"/>
              </a:lnSpc>
              <a:buNone/>
            </a:pPr>
            <a:r>
              <a:rPr lang="en-US" sz="1725" spc="-69" kern="0" dirty="0">
                <a:solidFill>
                  <a:srgbClr val="9C9797">
                    <a:alpha val="99000"/>
                  </a:srgbClr>
                </a:solidFill>
                <a:latin typeface="Pragati Narrow" pitchFamily="34" charset="0"/>
                <a:ea typeface="Pragati Narrow" pitchFamily="34" charset="-122"/>
                <a:cs typeface="Pragati Narrow" pitchFamily="34" charset="-120"/>
              </a:rPr>
              <a:t>Dificuldades estratégicas</a:t>
            </a:r>
            <a:endParaRPr lang="en-US" sz="1725" dirty="0"/>
          </a:p>
          <a:p>
            <a:pPr algn="l" indent="0" marL="0">
              <a:lnSpc>
                <a:spcPts val="1055"/>
              </a:lnSpc>
              <a:buNone/>
            </a:pPr>
            <a:r>
              <a:rPr lang="en-US" sz="900" dirty="0">
                <a:solidFill>
                  <a:srgbClr val="9C9797">
                    <a:alpha val="99000"/>
                  </a:srgbClr>
                </a:solidFill>
                <a:latin typeface="Roboto" pitchFamily="34" charset="0"/>
                <a:ea typeface="Roboto" pitchFamily="34" charset="-122"/>
                <a:cs typeface="Roboto" pitchFamily="34" charset="-120"/>
              </a:rPr>
              <a:t>- Posicionamento confuso no mercado, ao se confundir com empresas focadas em sustentabilidade socioambiental (e não em ”busca e formação de lideranças responsáveis”)</a:t>
            </a:r>
            <a:endParaRPr lang="en-US" sz="1725" dirty="0"/>
          </a:p>
          <a:p>
            <a:pPr algn="l" indent="0" marL="0">
              <a:lnSpc>
                <a:spcPts val="1055"/>
              </a:lnSpc>
              <a:buNone/>
            </a:pPr>
            <a:r>
              <a:rPr lang="en-US" sz="900" dirty="0">
                <a:solidFill>
                  <a:srgbClr val="9C9797">
                    <a:alpha val="99000"/>
                  </a:srgbClr>
                </a:solidFill>
                <a:latin typeface="Roboto" pitchFamily="34" charset="0"/>
                <a:ea typeface="Roboto" pitchFamily="34" charset="-122"/>
                <a:cs typeface="Roboto" pitchFamily="34" charset="-120"/>
              </a:rPr>
              <a:t>- Pressão para geração de leads, e ainda depende-se da Renata</a:t>
            </a:r>
            <a:endParaRPr lang="en-US" sz="1725" dirty="0"/>
          </a:p>
          <a:p>
            <a:pPr algn="l" indent="0" marL="0">
              <a:lnSpc>
                <a:spcPts val="1055"/>
              </a:lnSpc>
              <a:buNone/>
            </a:pPr>
            <a:r>
              <a:rPr lang="en-US" sz="900" dirty="0">
                <a:solidFill>
                  <a:srgbClr val="9C9797">
                    <a:alpha val="99000"/>
                  </a:srgbClr>
                </a:solidFill>
                <a:latin typeface="Roboto" pitchFamily="34" charset="0"/>
                <a:ea typeface="Roboto" pitchFamily="34" charset="-122"/>
                <a:cs typeface="Roboto" pitchFamily="34" charset="-120"/>
              </a:rPr>
              <a:t>- Dificuldade de crescimento sustentável, faturamento estagnado e ”montanha russa” na previsilbildade de receita</a:t>
            </a:r>
            <a:endParaRPr lang="en-US" sz="1725" dirty="0"/>
          </a:p>
          <a:p>
            <a:pPr algn="l" indent="0" marL="0">
              <a:lnSpc>
                <a:spcPts val="1055"/>
              </a:lnSpc>
              <a:buNone/>
            </a:pPr>
            <a:r>
              <a:rPr lang="en-US" sz="900" dirty="0">
                <a:solidFill>
                  <a:srgbClr val="9C9797">
                    <a:alpha val="99000"/>
                  </a:srgbClr>
                </a:solidFill>
                <a:latin typeface="Roboto" pitchFamily="34" charset="0"/>
                <a:ea typeface="Roboto" pitchFamily="34" charset="-122"/>
                <a:cs typeface="Roboto" pitchFamily="34" charset="-120"/>
              </a:rPr>
              <a:t>- Risco de perda de competitividade frente a mercado que parece valorizar pouco ESG, ou ver pouco resultado prático desta atitude</a:t>
            </a:r>
            <a:endParaRPr lang="en-US" sz="1725" dirty="0"/>
          </a:p>
          <a:p>
            <a:pPr algn="l" indent="0" marL="0">
              <a:lnSpc>
                <a:spcPts val="1055"/>
              </a:lnSpc>
              <a:buNone/>
            </a:pPr>
            <a:r>
              <a:rPr lang="en-US" sz="900" dirty="0">
                <a:solidFill>
                  <a:srgbClr val="9C9797">
                    <a:alpha val="99000"/>
                  </a:srgbClr>
                </a:solidFill>
                <a:latin typeface="Roboto" pitchFamily="34" charset="0"/>
                <a:ea typeface="Roboto" pitchFamily="34" charset="-122"/>
                <a:cs typeface="Roboto" pitchFamily="34" charset="-120"/>
              </a:rPr>
              <a:t>- Potencial subutilizado de alcance e reconhecimento - rede de contatos</a:t>
            </a:r>
            <a:endParaRPr lang="en-US" sz="1725" dirty="0"/>
          </a:p>
          <a:p>
            <a:pPr algn="l" indent="0" marL="0">
              <a:lnSpc>
                <a:spcPts val="1055"/>
              </a:lnSpc>
              <a:buNone/>
            </a:pPr>
            <a:r>
              <a:rPr lang="en-US" sz="900" dirty="0">
                <a:solidFill>
                  <a:srgbClr val="9C9797">
                    <a:alpha val="99000"/>
                  </a:srgbClr>
                </a:solidFill>
                <a:latin typeface="Roboto" pitchFamily="34" charset="0"/>
                <a:ea typeface="Roboto" pitchFamily="34" charset="-122"/>
                <a:cs typeface="Roboto" pitchFamily="34" charset="-120"/>
              </a:rPr>
              <a:t>- Oportunidade perdida de formar comunidade ampliada e geradora de negócios</a:t>
            </a:r>
            <a:endParaRPr lang="en-US" sz="1725" dirty="0"/>
          </a:p>
        </p:txBody>
      </p:sp>
      <p:sp>
        <p:nvSpPr>
          <p:cNvPr id="7" name="Text 2"/>
          <p:cNvSpPr/>
          <p:nvPr/>
        </p:nvSpPr>
        <p:spPr>
          <a:xfrm>
            <a:off x="676275" y="171450"/>
            <a:ext cx="4005263" cy="1905000"/>
          </a:xfrm>
          <a:prstGeom prst="rect">
            <a:avLst/>
          </a:prstGeom>
          <a:noFill/>
          <a:ln/>
        </p:spPr>
        <p:txBody>
          <a:bodyPr wrap="square" rtlCol="0" anchor="ctr"/>
          <a:lstStyle/>
          <a:p>
            <a:pPr algn="l" indent="0" marL="0">
              <a:lnSpc>
                <a:spcPts val="3000"/>
              </a:lnSpc>
              <a:buNone/>
            </a:pPr>
            <a:r>
              <a:rPr lang="en-US" sz="3000" spc="-120" kern="0" dirty="0">
                <a:solidFill>
                  <a:srgbClr val="000000">
                    <a:alpha val="99000"/>
                  </a:srgbClr>
                </a:solidFill>
                <a:latin typeface="Pragati Narrow" pitchFamily="34" charset="0"/>
                <a:ea typeface="Pragati Narrow" pitchFamily="34" charset="-122"/>
                <a:cs typeface="Pragati Narrow" pitchFamily="34" charset="-120"/>
              </a:rPr>
              <a:t>Apesar de dores passarem pelo uso da tecnologia, questões vão muito além do técnico, e trazem impactos importantes ao negócio</a:t>
            </a:r>
            <a:endParaRPr lang="en-US" sz="3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E67268"/>
        </a:solidFill>
      </p:bgPr>
    </p:bg>
    <p:spTree>
      <p:nvGrpSpPr>
        <p:cNvPr id="1" name=""/>
        <p:cNvGrpSpPr/>
        <p:nvPr/>
      </p:nvGrpSpPr>
      <p:grpSpPr>
        <a:xfrm>
          <a:off x="0" y="0"/>
          <a:ext cx="0" cy="0"/>
          <a:chOff x="0" y="0"/>
          <a:chExt cx="0" cy="0"/>
        </a:xfrm>
      </p:grpSpPr>
      <p:sp>
        <p:nvSpPr>
          <p:cNvPr id="2" name="Shape 0"/>
          <p:cNvSpPr/>
          <p:nvPr/>
        </p:nvSpPr>
        <p:spPr>
          <a:xfrm>
            <a:off x="566738" y="0"/>
            <a:ext cx="8582025" cy="5143500"/>
          </a:xfrm>
          <a:prstGeom prst="roundRect">
            <a:avLst>
              <a:gd name="adj" fmla="val 2844"/>
            </a:avLst>
          </a:prstGeom>
          <a:solidFill>
            <a:srgbClr val="FFFFFF"/>
          </a:solidFill>
          <a:ln/>
        </p:spPr>
      </p:sp>
      <p:sp>
        <p:nvSpPr>
          <p:cNvPr id="3" name="Text 1"/>
          <p:cNvSpPr/>
          <p:nvPr/>
        </p:nvSpPr>
        <p:spPr>
          <a:xfrm>
            <a:off x="2371725" y="3328988"/>
            <a:ext cx="4643438" cy="1009650"/>
          </a:xfrm>
          <a:prstGeom prst="roundRect">
            <a:avLst>
              <a:gd name="adj" fmla="val 28981"/>
            </a:avLst>
          </a:prstGeom>
          <a:solidFill>
            <a:srgbClr val="667293"/>
          </a:solidFill>
          <a:ln/>
        </p:spPr>
        <p:txBody>
          <a:bodyPr wrap="square" rtlCol="0" anchor="ctr"/>
          <a:lstStyle/>
          <a:p>
            <a:pPr indent="0" marL="0">
              <a:buNone/>
            </a:pPr>
            <a:r>
              <a:rPr lang="en-US" dirty="0">
                <a:solidFill>
                  <a:srgbClr val="000000"/>
                </a:solidFill>
              </a:rPr>
              <a:t>Operação</a:t>
            </a:r>
            <a:endParaRPr lang="en-US" dirty="0"/>
          </a:p>
          <a:p>
            <a:pPr indent="0" marL="0">
              <a:buNone/>
            </a:pPr>
            <a:r>
              <a:rPr lang="en-US" dirty="0">
                <a:solidFill>
                  <a:srgbClr val="000000"/>
                </a:solidFill>
              </a:rPr>
              <a:t>ineficiente, repetitiva e constrói pouco histórico, deixa pouco rastro consultável. time tem sensação de esforço repetitivo e pouco efetivo</a:t>
            </a:r>
            <a:endParaRPr lang="en-US" dirty="0"/>
          </a:p>
        </p:txBody>
      </p:sp>
      <p:sp>
        <p:nvSpPr>
          <p:cNvPr id="4" name="Text 2"/>
          <p:cNvSpPr/>
          <p:nvPr/>
        </p:nvSpPr>
        <p:spPr>
          <a:xfrm>
            <a:off x="2371725" y="2066925"/>
            <a:ext cx="3762375" cy="1009650"/>
          </a:xfrm>
          <a:prstGeom prst="roundRect">
            <a:avLst>
              <a:gd name="adj" fmla="val 28981"/>
            </a:avLst>
          </a:prstGeom>
          <a:solidFill>
            <a:srgbClr val="406AD2"/>
          </a:solidFill>
          <a:ln/>
        </p:spPr>
        <p:txBody>
          <a:bodyPr wrap="square" rtlCol="0" anchor="ctr"/>
          <a:lstStyle/>
          <a:p>
            <a:pPr indent="0" marL="0">
              <a:buNone/>
            </a:pPr>
            <a:r>
              <a:rPr lang="en-US" dirty="0">
                <a:solidFill>
                  <a:srgbClr val="000000"/>
                </a:solidFill>
              </a:rPr>
              <a:t>Tática</a:t>
            </a:r>
            <a:endParaRPr lang="en-US" dirty="0"/>
          </a:p>
          <a:p>
            <a:pPr indent="0" marL="0">
              <a:buNone/>
            </a:pPr>
            <a:r>
              <a:rPr lang="en-US" dirty="0">
                <a:solidFill>
                  <a:srgbClr val="000000"/>
                </a:solidFill>
              </a:rPr>
              <a:t>presente, mas dispersa. há muitas frentes de execução, e pouco acompanhamento de dados</a:t>
            </a:r>
            <a:endParaRPr lang="en-US" dirty="0"/>
          </a:p>
        </p:txBody>
      </p:sp>
      <p:sp>
        <p:nvSpPr>
          <p:cNvPr id="5" name="Text 3"/>
          <p:cNvSpPr/>
          <p:nvPr/>
        </p:nvSpPr>
        <p:spPr>
          <a:xfrm>
            <a:off x="2371725" y="804863"/>
            <a:ext cx="2733675" cy="1009650"/>
          </a:xfrm>
          <a:prstGeom prst="roundRect">
            <a:avLst>
              <a:gd name="adj" fmla="val 28981"/>
            </a:avLst>
          </a:prstGeom>
          <a:solidFill>
            <a:srgbClr val="1D4FCD"/>
          </a:solidFill>
          <a:ln/>
        </p:spPr>
        <p:txBody>
          <a:bodyPr wrap="square" rtlCol="0" anchor="ctr"/>
          <a:lstStyle/>
          <a:p>
            <a:pPr indent="0" marL="0">
              <a:buNone/>
            </a:pPr>
            <a:r>
              <a:rPr lang="en-US" dirty="0">
                <a:solidFill>
                  <a:srgbClr val="000000"/>
                </a:solidFill>
              </a:rPr>
              <a:t>Estratégia</a:t>
            </a:r>
            <a:endParaRPr lang="en-US" dirty="0"/>
          </a:p>
          <a:p>
            <a:pPr indent="0" marL="0">
              <a:buNone/>
            </a:pPr>
            <a:r>
              <a:rPr lang="en-US" dirty="0">
                <a:solidFill>
                  <a:srgbClr val="000000"/>
                </a:solidFill>
              </a:rPr>
              <a:t>Não fala sobre o como</a:t>
            </a:r>
            <a:endParaRPr lang="en-US" dirty="0"/>
          </a:p>
        </p:txBody>
      </p:sp>
      <p:sp>
        <p:nvSpPr>
          <p:cNvPr id="6" name="Text 4"/>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7" name="Text 5"/>
          <p:cNvSpPr/>
          <p:nvPr/>
        </p:nvSpPr>
        <p:spPr>
          <a:xfrm>
            <a:off x="-376237" y="3505200"/>
            <a:ext cx="3038475" cy="219075"/>
          </a:xfrm>
          <a:prstGeom prst="rect">
            <a:avLst/>
          </a:prstGeom>
          <a:noFill/>
          <a:ln/>
        </p:spPr>
        <p:txBody>
          <a:bodyPr wrap="square" rtlCol="0" anchor="ctr"/>
          <a:lstStyle/>
          <a:p>
            <a:pPr algn="r" indent="0" marL="0">
              <a:lnSpc>
                <a:spcPts val="1725"/>
              </a:lnSpc>
              <a:buNone/>
            </a:pPr>
            <a:r>
              <a:rPr lang="en-US" sz="1725" b="1" spc="-69" kern="0" dirty="0">
                <a:solidFill>
                  <a:srgbClr val="000000">
                    <a:alpha val="99000"/>
                  </a:srgbClr>
                </a:solidFill>
                <a:latin typeface="Pragati Narrow" pitchFamily="34" charset="0"/>
                <a:ea typeface="Pragati Narrow" pitchFamily="34" charset="-122"/>
                <a:cs typeface="Pragati Narrow" pitchFamily="34" charset="-120"/>
              </a:rPr>
              <a:t>PLIA</a:t>
            </a:r>
            <a:endParaRPr lang="en-US" sz="172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E67268"/>
        </a:solidFill>
      </p:bgPr>
    </p:bg>
    <p:spTree>
      <p:nvGrpSpPr>
        <p:cNvPr id="1" name=""/>
        <p:cNvGrpSpPr/>
        <p:nvPr/>
      </p:nvGrpSpPr>
      <p:grpSpPr>
        <a:xfrm>
          <a:off x="0" y="0"/>
          <a:ext cx="0" cy="0"/>
          <a:chOff x="0" y="0"/>
          <a:chExt cx="0" cy="0"/>
        </a:xfrm>
      </p:grpSpPr>
      <p:sp>
        <p:nvSpPr>
          <p:cNvPr id="2" name="Shape 0"/>
          <p:cNvSpPr/>
          <p:nvPr/>
        </p:nvSpPr>
        <p:spPr>
          <a:xfrm>
            <a:off x="566738" y="0"/>
            <a:ext cx="8582025" cy="5143500"/>
          </a:xfrm>
          <a:prstGeom prst="roundRect">
            <a:avLst>
              <a:gd name="adj" fmla="val 2844"/>
            </a:avLst>
          </a:prstGeom>
          <a:solidFill>
            <a:srgbClr val="FFFFFF"/>
          </a:solidFill>
          <a:ln/>
        </p:spPr>
      </p:sp>
      <p:sp>
        <p:nvSpPr>
          <p:cNvPr id="3" name="Text 1"/>
          <p:cNvSpPr/>
          <p:nvPr/>
        </p:nvSpPr>
        <p:spPr>
          <a:xfrm>
            <a:off x="2371725" y="3328988"/>
            <a:ext cx="4643438" cy="1009650"/>
          </a:xfrm>
          <a:prstGeom prst="roundRect">
            <a:avLst>
              <a:gd name="adj" fmla="val 28981"/>
            </a:avLst>
          </a:prstGeom>
          <a:solidFill>
            <a:srgbClr val="667293"/>
          </a:solidFill>
          <a:ln/>
        </p:spPr>
        <p:txBody>
          <a:bodyPr wrap="square" rtlCol="0" anchor="ctr"/>
          <a:lstStyle/>
          <a:p>
            <a:pPr indent="0" marL="0">
              <a:buNone/>
            </a:pPr>
            <a:r>
              <a:rPr lang="en-US" dirty="0">
                <a:solidFill>
                  <a:srgbClr val="000000"/>
                </a:solidFill>
              </a:rPr>
              <a:t>Operação</a:t>
            </a:r>
            <a:endParaRPr lang="en-US" dirty="0"/>
          </a:p>
          <a:p>
            <a:pPr indent="0" marL="0">
              <a:buNone/>
            </a:pPr>
            <a:r>
              <a:rPr lang="en-US" dirty="0">
                <a:solidFill>
                  <a:srgbClr val="000000"/>
                </a:solidFill>
              </a:rPr>
              <a:t>ineficiente, repetitiva e constrói pouco histórico, deixa pouco rastro consultável. time tem sensação de esforço repetitivo e pouco efetivo</a:t>
            </a:r>
            <a:endParaRPr lang="en-US" dirty="0"/>
          </a:p>
        </p:txBody>
      </p:sp>
      <p:sp>
        <p:nvSpPr>
          <p:cNvPr id="4" name="Text 2"/>
          <p:cNvSpPr/>
          <p:nvPr/>
        </p:nvSpPr>
        <p:spPr>
          <a:xfrm>
            <a:off x="2371725" y="2066925"/>
            <a:ext cx="3762375" cy="1009650"/>
          </a:xfrm>
          <a:prstGeom prst="roundRect">
            <a:avLst>
              <a:gd name="adj" fmla="val 28981"/>
            </a:avLst>
          </a:prstGeom>
          <a:solidFill>
            <a:srgbClr val="406AD2"/>
          </a:solidFill>
          <a:ln/>
        </p:spPr>
        <p:txBody>
          <a:bodyPr wrap="square" rtlCol="0" anchor="ctr"/>
          <a:lstStyle/>
          <a:p>
            <a:pPr indent="0" marL="0">
              <a:buNone/>
            </a:pPr>
            <a:r>
              <a:rPr lang="en-US" dirty="0">
                <a:solidFill>
                  <a:srgbClr val="000000"/>
                </a:solidFill>
              </a:rPr>
              <a:t>Tática</a:t>
            </a:r>
            <a:endParaRPr lang="en-US" dirty="0"/>
          </a:p>
          <a:p>
            <a:pPr indent="0" marL="0">
              <a:buNone/>
            </a:pPr>
            <a:r>
              <a:rPr lang="en-US" dirty="0">
                <a:solidFill>
                  <a:srgbClr val="000000"/>
                </a:solidFill>
              </a:rPr>
              <a:t>presente, mas dispersa. há muitas frentes de execução, e pouco acompanhamento de dados</a:t>
            </a:r>
            <a:endParaRPr lang="en-US" dirty="0"/>
          </a:p>
        </p:txBody>
      </p:sp>
      <p:sp>
        <p:nvSpPr>
          <p:cNvPr id="5" name="Text 3"/>
          <p:cNvSpPr/>
          <p:nvPr/>
        </p:nvSpPr>
        <p:spPr>
          <a:xfrm>
            <a:off x="2371725" y="804863"/>
            <a:ext cx="2733675" cy="1009650"/>
          </a:xfrm>
          <a:prstGeom prst="roundRect">
            <a:avLst>
              <a:gd name="adj" fmla="val 28981"/>
            </a:avLst>
          </a:prstGeom>
          <a:solidFill>
            <a:srgbClr val="1D4FCD"/>
          </a:solidFill>
          <a:ln/>
        </p:spPr>
        <p:txBody>
          <a:bodyPr wrap="square" rtlCol="0" anchor="ctr"/>
          <a:lstStyle/>
          <a:p>
            <a:pPr indent="0" marL="0">
              <a:buNone/>
            </a:pPr>
            <a:r>
              <a:rPr lang="en-US" dirty="0">
                <a:solidFill>
                  <a:srgbClr val="000000"/>
                </a:solidFill>
              </a:rPr>
              <a:t>Estratégia</a:t>
            </a:r>
            <a:endParaRPr lang="en-US" dirty="0"/>
          </a:p>
          <a:p>
            <a:pPr indent="0" marL="0">
              <a:buNone/>
            </a:pPr>
            <a:r>
              <a:rPr lang="en-US" dirty="0">
                <a:solidFill>
                  <a:srgbClr val="000000"/>
                </a:solidFill>
              </a:rPr>
              <a:t>Não fala sobre o como</a:t>
            </a:r>
            <a:endParaRPr lang="en-US" dirty="0"/>
          </a:p>
        </p:txBody>
      </p:sp>
      <p:sp>
        <p:nvSpPr>
          <p:cNvPr id="6" name="Text 4"/>
          <p:cNvSpPr/>
          <p:nvPr/>
        </p:nvSpPr>
        <p:spPr>
          <a:xfrm>
            <a:off x="2371725" y="628650"/>
            <a:ext cx="3052763" cy="1357313"/>
          </a:xfrm>
          <a:prstGeom prst="roundRect">
            <a:avLst>
              <a:gd name="adj" fmla="val 16842"/>
            </a:avLst>
          </a:prstGeom>
          <a:solidFill>
            <a:srgbClr val="F2E2FF">
              <a:alpha val="0"/>
            </a:srgbClr>
          </a:solidFill>
          <a:ln w="127000">
            <a:solidFill>
              <a:srgbClr val="1D4FCD"/>
            </a:solidFill>
          </a:ln>
        </p:spPr>
        <p:txBody>
          <a:bodyPr wrap="square" rtlCol="0" anchor="ctr"/>
          <a:lstStyle/>
          <a:p>
            <a:pPr indent="0" marL="0">
              <a:buNone/>
            </a:pPr>
            <a:endParaRPr lang="en-US" dirty="0"/>
          </a:p>
        </p:txBody>
      </p:sp>
      <p:sp>
        <p:nvSpPr>
          <p:cNvPr id="7" name="Text 5"/>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8" name="Text 6"/>
          <p:cNvSpPr/>
          <p:nvPr/>
        </p:nvSpPr>
        <p:spPr>
          <a:xfrm>
            <a:off x="-376237" y="3505200"/>
            <a:ext cx="3038475" cy="219075"/>
          </a:xfrm>
          <a:prstGeom prst="rect">
            <a:avLst/>
          </a:prstGeom>
          <a:noFill/>
          <a:ln/>
        </p:spPr>
        <p:txBody>
          <a:bodyPr wrap="square" rtlCol="0" anchor="ctr"/>
          <a:lstStyle/>
          <a:p>
            <a:pPr algn="r" indent="0" marL="0">
              <a:lnSpc>
                <a:spcPts val="1725"/>
              </a:lnSpc>
              <a:buNone/>
            </a:pPr>
            <a:r>
              <a:rPr lang="en-US" sz="1725" b="1" spc="-69" kern="0" dirty="0">
                <a:solidFill>
                  <a:srgbClr val="000000">
                    <a:alpha val="99000"/>
                  </a:srgbClr>
                </a:solidFill>
                <a:latin typeface="Pragati Narrow" pitchFamily="34" charset="0"/>
                <a:ea typeface="Pragati Narrow" pitchFamily="34" charset="-122"/>
                <a:cs typeface="Pragati Narrow" pitchFamily="34" charset="-120"/>
              </a:rPr>
              <a:t>PLIA</a:t>
            </a:r>
            <a:endParaRPr lang="en-US" sz="1725" dirty="0"/>
          </a:p>
        </p:txBody>
      </p:sp>
      <p:sp>
        <p:nvSpPr>
          <p:cNvPr id="9" name="Text 7"/>
          <p:cNvSpPr/>
          <p:nvPr/>
        </p:nvSpPr>
        <p:spPr>
          <a:xfrm>
            <a:off x="-376237" y="1090613"/>
            <a:ext cx="3038475" cy="219075"/>
          </a:xfrm>
          <a:prstGeom prst="rect">
            <a:avLst/>
          </a:prstGeom>
          <a:noFill/>
          <a:ln/>
        </p:spPr>
        <p:txBody>
          <a:bodyPr wrap="square" rtlCol="0" anchor="ctr"/>
          <a:lstStyle/>
          <a:p>
            <a:pPr algn="r" indent="0" marL="0">
              <a:lnSpc>
                <a:spcPts val="1725"/>
              </a:lnSpc>
              <a:buNone/>
            </a:pPr>
            <a:r>
              <a:rPr lang="en-US" sz="1725" b="1" spc="-69" kern="0" dirty="0">
                <a:solidFill>
                  <a:srgbClr val="000000">
                    <a:alpha val="99000"/>
                  </a:srgbClr>
                </a:solidFill>
                <a:latin typeface="Pragati Narrow" pitchFamily="34" charset="0"/>
                <a:ea typeface="Pragati Narrow" pitchFamily="34" charset="-122"/>
                <a:cs typeface="Pragati Narrow" pitchFamily="34" charset="-120"/>
              </a:rPr>
              <a:t>Raíz</a:t>
            </a:r>
            <a:endParaRPr lang="en-US" sz="1725" dirty="0"/>
          </a:p>
        </p:txBody>
      </p:sp>
      <p:sp>
        <p:nvSpPr>
          <p:cNvPr id="10" name="Text 8"/>
          <p:cNvSpPr/>
          <p:nvPr/>
        </p:nvSpPr>
        <p:spPr>
          <a:xfrm>
            <a:off x="-376237" y="2243138"/>
            <a:ext cx="3038475" cy="219075"/>
          </a:xfrm>
          <a:prstGeom prst="rect">
            <a:avLst/>
          </a:prstGeom>
          <a:noFill/>
          <a:ln/>
        </p:spPr>
        <p:txBody>
          <a:bodyPr wrap="square" rtlCol="0" anchor="ctr"/>
          <a:lstStyle/>
          <a:p>
            <a:pPr algn="r" indent="0" marL="0">
              <a:lnSpc>
                <a:spcPts val="1725"/>
              </a:lnSpc>
              <a:buNone/>
            </a:pPr>
            <a:r>
              <a:rPr lang="en-US" sz="1725" b="1" spc="-69" kern="0" dirty="0">
                <a:solidFill>
                  <a:srgbClr val="000000">
                    <a:alpha val="99000"/>
                  </a:srgbClr>
                </a:solidFill>
                <a:latin typeface="Pragati Narrow" pitchFamily="34" charset="0"/>
                <a:ea typeface="Pragati Narrow" pitchFamily="34" charset="-122"/>
                <a:cs typeface="Pragati Narrow" pitchFamily="34" charset="-120"/>
              </a:rPr>
              <a:t>Silos</a:t>
            </a:r>
            <a:endParaRPr lang="en-US" sz="17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E67268"/>
        </a:solidFill>
      </p:bgPr>
    </p:bg>
    <p:spTree>
      <p:nvGrpSpPr>
        <p:cNvPr id="1" name=""/>
        <p:cNvGrpSpPr/>
        <p:nvPr/>
      </p:nvGrpSpPr>
      <p:grpSpPr>
        <a:xfrm>
          <a:off x="0" y="0"/>
          <a:ext cx="0" cy="0"/>
          <a:chOff x="0" y="0"/>
          <a:chExt cx="0" cy="0"/>
        </a:xfrm>
      </p:grpSpPr>
      <p:sp>
        <p:nvSpPr>
          <p:cNvPr id="2" name="Shape 0"/>
          <p:cNvSpPr/>
          <p:nvPr/>
        </p:nvSpPr>
        <p:spPr>
          <a:xfrm>
            <a:off x="566738" y="0"/>
            <a:ext cx="8582025" cy="5143500"/>
          </a:xfrm>
          <a:prstGeom prst="roundRect">
            <a:avLst>
              <a:gd name="adj" fmla="val 2844"/>
            </a:avLst>
          </a:prstGeom>
          <a:solidFill>
            <a:srgbClr val="FFFFFF"/>
          </a:solidFill>
          <a:ln/>
        </p:spPr>
      </p:sp>
      <p:sp>
        <p:nvSpPr>
          <p:cNvPr id="3" name="Text 1"/>
          <p:cNvSpPr/>
          <p:nvPr/>
        </p:nvSpPr>
        <p:spPr>
          <a:xfrm>
            <a:off x="2280940" y="827247"/>
            <a:ext cx="2294792" cy="2294792"/>
          </a:xfrm>
          <a:prstGeom prst="diamond">
            <a:avLst/>
          </a:prstGeom>
          <a:solidFill>
            <a:srgbClr val="A7CAF5"/>
          </a:solidFill>
          <a:ln/>
        </p:spPr>
        <p:txBody>
          <a:bodyPr wrap="square" rtlCol="0" anchor="ctr"/>
          <a:lstStyle/>
          <a:p>
            <a:pPr indent="0" marL="0">
              <a:buNone/>
            </a:pPr>
            <a:endParaRPr lang="en-US" dirty="0"/>
          </a:p>
        </p:txBody>
      </p:sp>
      <p:sp>
        <p:nvSpPr>
          <p:cNvPr id="4" name="Text 2"/>
          <p:cNvSpPr/>
          <p:nvPr/>
        </p:nvSpPr>
        <p:spPr>
          <a:xfrm>
            <a:off x="5166140" y="823913"/>
            <a:ext cx="2294792" cy="2294792"/>
          </a:xfrm>
          <a:prstGeom prst="diamond">
            <a:avLst/>
          </a:prstGeom>
          <a:solidFill>
            <a:srgbClr val="EDBB75"/>
          </a:solidFill>
          <a:ln/>
        </p:spPr>
        <p:txBody>
          <a:bodyPr wrap="square" rtlCol="0" anchor="ctr"/>
          <a:lstStyle/>
          <a:p>
            <a:pPr indent="0" marL="0">
              <a:buNone/>
            </a:pPr>
            <a:endParaRPr lang="en-US" dirty="0"/>
          </a:p>
        </p:txBody>
      </p:sp>
      <p:sp>
        <p:nvSpPr>
          <p:cNvPr id="5" name="Text 3"/>
          <p:cNvSpPr/>
          <p:nvPr/>
        </p:nvSpPr>
        <p:spPr>
          <a:xfrm>
            <a:off x="4745478" y="1871458"/>
            <a:ext cx="243135" cy="243135"/>
          </a:xfrm>
          <a:prstGeom prst="ellipse">
            <a:avLst/>
          </a:prstGeom>
          <a:solidFill>
            <a:srgbClr val="1D4FCD"/>
          </a:solidFill>
          <a:ln w="50800">
            <a:solidFill>
              <a:srgbClr val="1D4FCD"/>
            </a:solidFill>
            <a:prstDash val="lgDash"/>
          </a:ln>
        </p:spPr>
        <p:txBody>
          <a:bodyPr wrap="square" rtlCol="0" anchor="ctr"/>
          <a:lstStyle/>
          <a:p>
            <a:pPr indent="0" marL="0">
              <a:buNone/>
            </a:pPr>
            <a:endParaRPr lang="en-US" dirty="0"/>
          </a:p>
        </p:txBody>
      </p:sp>
      <p:sp>
        <p:nvSpPr>
          <p:cNvPr id="6" name="Text 4"/>
          <p:cNvSpPr/>
          <p:nvPr/>
        </p:nvSpPr>
        <p:spPr>
          <a:xfrm>
            <a:off x="4271963" y="3333750"/>
            <a:ext cx="1166813"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estratégia</a:t>
            </a:r>
            <a:endParaRPr lang="en-US" dirty="0"/>
          </a:p>
        </p:txBody>
      </p:sp>
      <p:sp>
        <p:nvSpPr>
          <p:cNvPr id="7" name="Text 5"/>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8" name="Text 6"/>
          <p:cNvSpPr/>
          <p:nvPr/>
        </p:nvSpPr>
        <p:spPr>
          <a:xfrm>
            <a:off x="4625411" y="2278333"/>
            <a:ext cx="952500"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problema</a:t>
            </a:r>
            <a:endParaRPr lang="en-US" sz="1354" dirty="0"/>
          </a:p>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claro</a:t>
            </a:r>
            <a:endParaRPr lang="en-US" sz="1354" dirty="0"/>
          </a:p>
        </p:txBody>
      </p:sp>
      <p:sp>
        <p:nvSpPr>
          <p:cNvPr id="9" name="Text 7"/>
          <p:cNvSpPr/>
          <p:nvPr/>
        </p:nvSpPr>
        <p:spPr>
          <a:xfrm>
            <a:off x="7146689" y="2345034"/>
            <a:ext cx="1070846"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solução e revisão</a:t>
            </a:r>
            <a:endParaRPr lang="en-US" sz="1354" dirty="0"/>
          </a:p>
        </p:txBody>
      </p:sp>
      <p:sp>
        <p:nvSpPr>
          <p:cNvPr id="10" name="Text 8"/>
          <p:cNvSpPr/>
          <p:nvPr/>
        </p:nvSpPr>
        <p:spPr>
          <a:xfrm>
            <a:off x="1957388" y="2311682"/>
            <a:ext cx="981075"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problema </a:t>
            </a:r>
            <a:endParaRPr lang="en-US" sz="1354" dirty="0"/>
          </a:p>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geral</a:t>
            </a:r>
            <a:endParaRPr lang="en-US" sz="1354"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E67268"/>
        </a:solidFill>
      </p:bgPr>
    </p:bg>
    <p:spTree>
      <p:nvGrpSpPr>
        <p:cNvPr id="1" name=""/>
        <p:cNvGrpSpPr/>
        <p:nvPr/>
      </p:nvGrpSpPr>
      <p:grpSpPr>
        <a:xfrm>
          <a:off x="0" y="0"/>
          <a:ext cx="0" cy="0"/>
          <a:chOff x="0" y="0"/>
          <a:chExt cx="0" cy="0"/>
        </a:xfrm>
      </p:grpSpPr>
      <p:sp>
        <p:nvSpPr>
          <p:cNvPr id="2" name="Shape 0"/>
          <p:cNvSpPr/>
          <p:nvPr/>
        </p:nvSpPr>
        <p:spPr>
          <a:xfrm>
            <a:off x="566738" y="0"/>
            <a:ext cx="8582025" cy="5143500"/>
          </a:xfrm>
          <a:prstGeom prst="roundRect">
            <a:avLst>
              <a:gd name="adj" fmla="val 2844"/>
            </a:avLst>
          </a:prstGeom>
          <a:solidFill>
            <a:srgbClr val="FFFFFF"/>
          </a:solidFill>
          <a:ln/>
        </p:spPr>
      </p:sp>
      <p:sp>
        <p:nvSpPr>
          <p:cNvPr id="3" name="Text 1"/>
          <p:cNvSpPr/>
          <p:nvPr/>
        </p:nvSpPr>
        <p:spPr>
          <a:xfrm>
            <a:off x="2280940" y="827247"/>
            <a:ext cx="2294792" cy="2294792"/>
          </a:xfrm>
          <a:prstGeom prst="diamond">
            <a:avLst/>
          </a:prstGeom>
          <a:solidFill>
            <a:srgbClr val="A7CAF5"/>
          </a:solidFill>
          <a:ln/>
        </p:spPr>
        <p:txBody>
          <a:bodyPr wrap="square" rtlCol="0" anchor="ctr"/>
          <a:lstStyle/>
          <a:p>
            <a:pPr indent="0" marL="0">
              <a:buNone/>
            </a:pPr>
            <a:endParaRPr lang="en-US" dirty="0"/>
          </a:p>
        </p:txBody>
      </p:sp>
      <p:sp>
        <p:nvSpPr>
          <p:cNvPr id="4" name="Text 2"/>
          <p:cNvSpPr/>
          <p:nvPr/>
        </p:nvSpPr>
        <p:spPr>
          <a:xfrm>
            <a:off x="5166140" y="823913"/>
            <a:ext cx="2294792" cy="2294792"/>
          </a:xfrm>
          <a:prstGeom prst="diamond">
            <a:avLst/>
          </a:prstGeom>
          <a:solidFill>
            <a:srgbClr val="EDBB75"/>
          </a:solidFill>
          <a:ln/>
        </p:spPr>
        <p:txBody>
          <a:bodyPr wrap="square" rtlCol="0" anchor="ctr"/>
          <a:lstStyle/>
          <a:p>
            <a:pPr indent="0" marL="0">
              <a:buNone/>
            </a:pPr>
            <a:endParaRPr lang="en-US" dirty="0"/>
          </a:p>
        </p:txBody>
      </p:sp>
      <p:sp>
        <p:nvSpPr>
          <p:cNvPr id="5" name="Text 3"/>
          <p:cNvSpPr/>
          <p:nvPr/>
        </p:nvSpPr>
        <p:spPr>
          <a:xfrm>
            <a:off x="4745478" y="1871458"/>
            <a:ext cx="243135" cy="243135"/>
          </a:xfrm>
          <a:prstGeom prst="ellipse">
            <a:avLst/>
          </a:prstGeom>
          <a:solidFill>
            <a:srgbClr val="1D4FCD"/>
          </a:solidFill>
          <a:ln w="50800">
            <a:solidFill>
              <a:srgbClr val="1D4FCD"/>
            </a:solidFill>
            <a:prstDash val="lgDash"/>
          </a:ln>
        </p:spPr>
        <p:txBody>
          <a:bodyPr wrap="square" rtlCol="0" anchor="ctr"/>
          <a:lstStyle/>
          <a:p>
            <a:pPr indent="0" marL="0">
              <a:buNone/>
            </a:pPr>
            <a:endParaRPr lang="en-US" dirty="0"/>
          </a:p>
        </p:txBody>
      </p:sp>
      <p:sp>
        <p:nvSpPr>
          <p:cNvPr id="6" name="Text 4"/>
          <p:cNvSpPr/>
          <p:nvPr/>
        </p:nvSpPr>
        <p:spPr>
          <a:xfrm>
            <a:off x="4271963" y="3333750"/>
            <a:ext cx="1166813"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estratégia</a:t>
            </a:r>
            <a:endParaRPr lang="en-US" dirty="0"/>
          </a:p>
        </p:txBody>
      </p:sp>
      <p:sp>
        <p:nvSpPr>
          <p:cNvPr id="7" name="Text 5"/>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8" name="Text 6"/>
          <p:cNvSpPr/>
          <p:nvPr/>
        </p:nvSpPr>
        <p:spPr>
          <a:xfrm>
            <a:off x="4625411" y="2278333"/>
            <a:ext cx="952500"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problema</a:t>
            </a:r>
            <a:endParaRPr lang="en-US" sz="1354" dirty="0"/>
          </a:p>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claro</a:t>
            </a:r>
            <a:endParaRPr lang="en-US" sz="1354" dirty="0"/>
          </a:p>
        </p:txBody>
      </p:sp>
      <p:sp>
        <p:nvSpPr>
          <p:cNvPr id="9" name="Text 7"/>
          <p:cNvSpPr/>
          <p:nvPr/>
        </p:nvSpPr>
        <p:spPr>
          <a:xfrm>
            <a:off x="7146689" y="2345034"/>
            <a:ext cx="1070846"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solução e revisão</a:t>
            </a:r>
            <a:endParaRPr lang="en-US" sz="1354" dirty="0"/>
          </a:p>
        </p:txBody>
      </p:sp>
      <p:sp>
        <p:nvSpPr>
          <p:cNvPr id="10" name="Text 8"/>
          <p:cNvSpPr/>
          <p:nvPr/>
        </p:nvSpPr>
        <p:spPr>
          <a:xfrm>
            <a:off x="1957388" y="2311682"/>
            <a:ext cx="981075"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problema </a:t>
            </a:r>
            <a:endParaRPr lang="en-US" sz="1354" dirty="0"/>
          </a:p>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geral</a:t>
            </a:r>
            <a:endParaRPr lang="en-US" sz="1354" dirty="0"/>
          </a:p>
        </p:txBody>
      </p:sp>
      <p:sp>
        <p:nvSpPr>
          <p:cNvPr id="11" name="Text 9"/>
          <p:cNvSpPr/>
          <p:nvPr/>
        </p:nvSpPr>
        <p:spPr>
          <a:xfrm>
            <a:off x="3986213" y="4110038"/>
            <a:ext cx="2195513" cy="381000"/>
          </a:xfrm>
          <a:prstGeom prst="rect">
            <a:avLst/>
          </a:prstGeom>
          <a:noFill/>
          <a:ln/>
        </p:spPr>
        <p:txBody>
          <a:bodyPr wrap="square" rtlCol="0" anchor="ctr"/>
          <a:lstStyle/>
          <a:p>
            <a:pPr algn="l" indent="0" marL="0">
              <a:lnSpc>
                <a:spcPts val="3000"/>
              </a:lnSpc>
              <a:buNone/>
            </a:pPr>
            <a:r>
              <a:rPr lang="en-US" sz="3000" b="1" spc="-120" kern="0" dirty="0">
                <a:solidFill>
                  <a:srgbClr val="000000">
                    <a:alpha val="99000"/>
                  </a:srgbClr>
                </a:solidFill>
                <a:latin typeface="Pragati Narrow" pitchFamily="34" charset="0"/>
                <a:ea typeface="Pragati Narrow" pitchFamily="34" charset="-122"/>
                <a:cs typeface="Pragati Narrow" pitchFamily="34" charset="-120"/>
              </a:rPr>
              <a:t>...falta clareza!</a:t>
            </a:r>
            <a:endParaRPr lang="en-US" sz="3000" dirty="0"/>
          </a:p>
        </p:txBody>
      </p:sp>
      <p:sp>
        <p:nvSpPr>
          <p:cNvPr id="12" name="Text 10"/>
          <p:cNvSpPr/>
          <p:nvPr/>
        </p:nvSpPr>
        <p:spPr>
          <a:xfrm>
            <a:off x="5505450" y="1562100"/>
            <a:ext cx="2071688" cy="714375"/>
          </a:xfrm>
          <a:prstGeom prst="rect">
            <a:avLst/>
          </a:prstGeom>
          <a:noFill/>
          <a:ln/>
        </p:spPr>
        <p:txBody>
          <a:bodyPr wrap="square" rtlCol="0" anchor="ctr"/>
          <a:lstStyle/>
          <a:p>
            <a:pPr algn="ctr" indent="0" marL="0">
              <a:lnSpc>
                <a:spcPts val="1875"/>
              </a:lnSpc>
              <a:buNone/>
            </a:pPr>
            <a:r>
              <a:rPr lang="en-US" sz="1875" b="1" spc="-75" kern="0" dirty="0">
                <a:solidFill>
                  <a:srgbClr val="000000">
                    <a:alpha val="99000"/>
                  </a:srgbClr>
                </a:solidFill>
                <a:latin typeface="Pragati Narrow" pitchFamily="34" charset="0"/>
                <a:ea typeface="Pragati Narrow" pitchFamily="34" charset="-122"/>
                <a:cs typeface="Pragati Narrow" pitchFamily="34" charset="-120"/>
              </a:rPr>
              <a:t>o que vamos destrinchar no segundo diamante?</a:t>
            </a:r>
            <a:endParaRPr lang="en-US" sz="187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E67268"/>
        </a:solidFill>
      </p:bgPr>
    </p:bg>
    <p:spTree>
      <p:nvGrpSpPr>
        <p:cNvPr id="1" name=""/>
        <p:cNvGrpSpPr/>
        <p:nvPr/>
      </p:nvGrpSpPr>
      <p:grpSpPr>
        <a:xfrm>
          <a:off x="0" y="0"/>
          <a:ext cx="0" cy="0"/>
          <a:chOff x="0" y="0"/>
          <a:chExt cx="0" cy="0"/>
        </a:xfrm>
      </p:grpSpPr>
      <p:sp>
        <p:nvSpPr>
          <p:cNvPr id="2" name="Shape 0"/>
          <p:cNvSpPr/>
          <p:nvPr/>
        </p:nvSpPr>
        <p:spPr>
          <a:xfrm>
            <a:off x="566738" y="0"/>
            <a:ext cx="8582025" cy="5143500"/>
          </a:xfrm>
          <a:prstGeom prst="roundRect">
            <a:avLst>
              <a:gd name="adj" fmla="val 2844"/>
            </a:avLst>
          </a:prstGeom>
          <a:solidFill>
            <a:srgbClr val="FFFFFF"/>
          </a:solidFill>
          <a:ln/>
        </p:spPr>
      </p:sp>
      <p:sp>
        <p:nvSpPr>
          <p:cNvPr id="3" name="Text 1"/>
          <p:cNvSpPr/>
          <p:nvPr/>
        </p:nvSpPr>
        <p:spPr>
          <a:xfrm>
            <a:off x="914400" y="309563"/>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Estratégia</a:t>
            </a:r>
            <a:endParaRPr lang="en-US" dirty="0"/>
          </a:p>
        </p:txBody>
      </p:sp>
      <p:sp>
        <p:nvSpPr>
          <p:cNvPr id="4" name="Text 2"/>
          <p:cNvSpPr/>
          <p:nvPr/>
        </p:nvSpPr>
        <p:spPr>
          <a:xfrm>
            <a:off x="914400" y="4243388"/>
            <a:ext cx="2733675" cy="547688"/>
          </a:xfrm>
          <a:prstGeom prst="roundRect">
            <a:avLst>
              <a:gd name="adj" fmla="val 53426"/>
            </a:avLst>
          </a:prstGeom>
          <a:solidFill>
            <a:srgbClr val="1D4FCD"/>
          </a:solidFill>
          <a:ln/>
        </p:spPr>
        <p:txBody>
          <a:bodyPr wrap="square" rtlCol="0" anchor="ctr"/>
          <a:lstStyle/>
          <a:p>
            <a:pPr indent="0" marL="0">
              <a:buNone/>
            </a:pPr>
            <a:r>
              <a:rPr lang="en-US" dirty="0">
                <a:solidFill>
                  <a:srgbClr val="000000"/>
                </a:solidFill>
              </a:rPr>
              <a:t>Resultados</a:t>
            </a:r>
            <a:endParaRPr lang="en-US" dirty="0"/>
          </a:p>
        </p:txBody>
      </p:sp>
      <p:pic>
        <p:nvPicPr>
          <p:cNvPr id="5" name="Image 0" descr="preencoded.png">    </p:cNvPr>
          <p:cNvPicPr>
            <a:picLocks noChangeAspect="1"/>
          </p:cNvPicPr>
          <p:nvPr/>
        </p:nvPicPr>
        <p:blipFill>
          <a:blip r:embed="rId1"/>
          <a:stretch>
            <a:fillRect/>
          </a:stretch>
        </p:blipFill>
        <p:spPr>
          <a:xfrm>
            <a:off x="2286000" y="1281113"/>
            <a:ext cx="167953" cy="2626016"/>
          </a:xfrm>
          <a:prstGeom prst="rect">
            <a:avLst/>
          </a:prstGeom>
        </p:spPr>
      </p:pic>
      <p:sp>
        <p:nvSpPr>
          <p:cNvPr id="6" name="Text 3"/>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577013" y="0"/>
            <a:ext cx="2566988" cy="5143500"/>
          </a:xfrm>
          <a:prstGeom prst="rect">
            <a:avLst/>
          </a:prstGeom>
          <a:solidFill>
            <a:srgbClr val="ECE6DE"/>
          </a:solidFill>
          <a:ln/>
        </p:spPr>
      </p:sp>
      <p:sp>
        <p:nvSpPr>
          <p:cNvPr id="3" name="Shape 1"/>
          <p:cNvSpPr/>
          <p:nvPr/>
        </p:nvSpPr>
        <p:spPr>
          <a:xfrm>
            <a:off x="1905000" y="0"/>
            <a:ext cx="4752975" cy="5143500"/>
          </a:xfrm>
          <a:prstGeom prst="rect">
            <a:avLst/>
          </a:prstGeom>
          <a:solidFill>
            <a:srgbClr val="E67268"/>
          </a:solidFill>
          <a:ln/>
        </p:spPr>
      </p:sp>
      <p:sp>
        <p:nvSpPr>
          <p:cNvPr id="4" name="Shape 2"/>
          <p:cNvSpPr/>
          <p:nvPr/>
        </p:nvSpPr>
        <p:spPr>
          <a:xfrm>
            <a:off x="0" y="0"/>
            <a:ext cx="2081212" cy="5143500"/>
          </a:xfrm>
          <a:prstGeom prst="rect">
            <a:avLst/>
          </a:prstGeom>
          <a:solidFill>
            <a:srgbClr val="1D4FCD"/>
          </a:solidFill>
          <a:ln/>
        </p:spPr>
      </p:sp>
      <p:sp>
        <p:nvSpPr>
          <p:cNvPr id="5" name="Text 3"/>
          <p:cNvSpPr/>
          <p:nvPr/>
        </p:nvSpPr>
        <p:spPr>
          <a:xfrm>
            <a:off x="171450" y="195263"/>
            <a:ext cx="2138363" cy="642938"/>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001</a:t>
            </a:r>
            <a:endParaRPr lang="en-US" sz="5625" dirty="0"/>
          </a:p>
        </p:txBody>
      </p:sp>
      <p:sp>
        <p:nvSpPr>
          <p:cNvPr id="6" name="Text 4"/>
          <p:cNvSpPr/>
          <p:nvPr/>
        </p:nvSpPr>
        <p:spPr>
          <a:xfrm>
            <a:off x="176213" y="4195763"/>
            <a:ext cx="2190750" cy="819150"/>
          </a:xfrm>
          <a:prstGeom prst="rect">
            <a:avLst/>
          </a:prstGeom>
          <a:noFill/>
          <a:ln/>
        </p:spPr>
        <p:txBody>
          <a:bodyPr wrap="square" rtlCol="0" anchor="ctr"/>
          <a:lstStyle/>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o estudo</a:t>
            </a:r>
            <a:endParaRPr lang="en-US" sz="3600" dirty="0"/>
          </a:p>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contexto</a:t>
            </a:r>
            <a:endParaRPr lang="en-US" sz="3600" dirty="0"/>
          </a:p>
        </p:txBody>
      </p:sp>
      <p:sp>
        <p:nvSpPr>
          <p:cNvPr id="7" name="Text 5"/>
          <p:cNvSpPr/>
          <p:nvPr/>
        </p:nvSpPr>
        <p:spPr>
          <a:xfrm>
            <a:off x="2195513" y="195263"/>
            <a:ext cx="4810125" cy="642938"/>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002</a:t>
            </a:r>
            <a:endParaRPr lang="en-US" sz="5625" dirty="0"/>
          </a:p>
        </p:txBody>
      </p:sp>
      <p:sp>
        <p:nvSpPr>
          <p:cNvPr id="8" name="Text 6"/>
          <p:cNvSpPr/>
          <p:nvPr/>
        </p:nvSpPr>
        <p:spPr>
          <a:xfrm>
            <a:off x="2195513" y="4186238"/>
            <a:ext cx="4862513" cy="819150"/>
          </a:xfrm>
          <a:prstGeom prst="rect">
            <a:avLst/>
          </a:prstGeom>
          <a:noFill/>
          <a:ln/>
        </p:spPr>
        <p:txBody>
          <a:bodyPr wrap="square" rtlCol="0" anchor="ctr"/>
          <a:lstStyle/>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ponto de vista</a:t>
            </a:r>
            <a:endParaRPr lang="en-US" sz="3600" dirty="0"/>
          </a:p>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aprendizados chave</a:t>
            </a:r>
            <a:endParaRPr lang="en-US" sz="3600" dirty="0"/>
          </a:p>
        </p:txBody>
      </p:sp>
      <p:sp>
        <p:nvSpPr>
          <p:cNvPr id="9" name="Text 7"/>
          <p:cNvSpPr/>
          <p:nvPr/>
        </p:nvSpPr>
        <p:spPr>
          <a:xfrm>
            <a:off x="6877050" y="195263"/>
            <a:ext cx="2624138" cy="642938"/>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003</a:t>
            </a:r>
            <a:endParaRPr lang="en-US" sz="5625" dirty="0"/>
          </a:p>
        </p:txBody>
      </p:sp>
      <p:sp>
        <p:nvSpPr>
          <p:cNvPr id="10" name="Text 8"/>
          <p:cNvSpPr/>
          <p:nvPr/>
        </p:nvSpPr>
        <p:spPr>
          <a:xfrm>
            <a:off x="6877050" y="4138613"/>
            <a:ext cx="2676525" cy="819150"/>
          </a:xfrm>
          <a:prstGeom prst="rect">
            <a:avLst/>
          </a:prstGeom>
          <a:noFill/>
          <a:ln/>
        </p:spPr>
        <p:txBody>
          <a:bodyPr wrap="square" rtlCol="0" anchor="ctr"/>
          <a:lstStyle/>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próximos</a:t>
            </a:r>
            <a:endParaRPr lang="en-US" sz="3600" dirty="0"/>
          </a:p>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passos</a:t>
            </a:r>
            <a:endParaRPr lang="en-US"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E67268"/>
        </a:solidFill>
      </p:bgPr>
    </p:bg>
    <p:spTree>
      <p:nvGrpSpPr>
        <p:cNvPr id="1" name=""/>
        <p:cNvGrpSpPr/>
        <p:nvPr/>
      </p:nvGrpSpPr>
      <p:grpSpPr>
        <a:xfrm>
          <a:off x="0" y="0"/>
          <a:ext cx="0" cy="0"/>
          <a:chOff x="0" y="0"/>
          <a:chExt cx="0" cy="0"/>
        </a:xfrm>
      </p:grpSpPr>
      <p:sp>
        <p:nvSpPr>
          <p:cNvPr id="2" name="Shape 0"/>
          <p:cNvSpPr/>
          <p:nvPr/>
        </p:nvSpPr>
        <p:spPr>
          <a:xfrm>
            <a:off x="566738" y="0"/>
            <a:ext cx="8582025" cy="5143500"/>
          </a:xfrm>
          <a:prstGeom prst="roundRect">
            <a:avLst>
              <a:gd name="adj" fmla="val 2844"/>
            </a:avLst>
          </a:prstGeom>
          <a:solidFill>
            <a:srgbClr val="FFFFFF"/>
          </a:solidFill>
          <a:ln/>
        </p:spPr>
      </p:sp>
      <p:sp>
        <p:nvSpPr>
          <p:cNvPr id="3" name="Text 1"/>
          <p:cNvSpPr/>
          <p:nvPr/>
        </p:nvSpPr>
        <p:spPr>
          <a:xfrm>
            <a:off x="914400" y="309563"/>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Estratégia</a:t>
            </a:r>
            <a:endParaRPr lang="en-US" dirty="0"/>
          </a:p>
        </p:txBody>
      </p:sp>
      <p:sp>
        <p:nvSpPr>
          <p:cNvPr id="4" name="Text 2"/>
          <p:cNvSpPr/>
          <p:nvPr/>
        </p:nvSpPr>
        <p:spPr>
          <a:xfrm>
            <a:off x="914400" y="4243388"/>
            <a:ext cx="2733675" cy="547688"/>
          </a:xfrm>
          <a:prstGeom prst="roundRect">
            <a:avLst>
              <a:gd name="adj" fmla="val 53426"/>
            </a:avLst>
          </a:prstGeom>
          <a:solidFill>
            <a:srgbClr val="1D4FCD"/>
          </a:solidFill>
          <a:ln/>
        </p:spPr>
        <p:txBody>
          <a:bodyPr wrap="square" rtlCol="0" anchor="ctr"/>
          <a:lstStyle/>
          <a:p>
            <a:pPr indent="0" marL="0">
              <a:buNone/>
            </a:pPr>
            <a:r>
              <a:rPr lang="en-US" dirty="0">
                <a:solidFill>
                  <a:srgbClr val="000000"/>
                </a:solidFill>
              </a:rPr>
              <a:t>Resultados</a:t>
            </a:r>
            <a:endParaRPr lang="en-US" dirty="0"/>
          </a:p>
        </p:txBody>
      </p:sp>
      <p:pic>
        <p:nvPicPr>
          <p:cNvPr id="5" name="Image 0" descr="preencoded.png">    </p:cNvPr>
          <p:cNvPicPr>
            <a:picLocks noChangeAspect="1"/>
          </p:cNvPicPr>
          <p:nvPr/>
        </p:nvPicPr>
        <p:blipFill>
          <a:blip r:embed="rId1"/>
          <a:stretch>
            <a:fillRect/>
          </a:stretch>
        </p:blipFill>
        <p:spPr>
          <a:xfrm>
            <a:off x="2286000" y="1281113"/>
            <a:ext cx="167953" cy="2626016"/>
          </a:xfrm>
          <a:prstGeom prst="rect">
            <a:avLst/>
          </a:prstGeom>
        </p:spPr>
      </p:pic>
      <p:sp>
        <p:nvSpPr>
          <p:cNvPr id="6" name="Text 3"/>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7" name="Text 4"/>
          <p:cNvSpPr/>
          <p:nvPr/>
        </p:nvSpPr>
        <p:spPr>
          <a:xfrm>
            <a:off x="2552700" y="2066925"/>
            <a:ext cx="2981325" cy="381000"/>
          </a:xfrm>
          <a:prstGeom prst="rect">
            <a:avLst/>
          </a:prstGeom>
          <a:noFill/>
          <a:ln/>
        </p:spPr>
        <p:txBody>
          <a:bodyPr wrap="square" rtlCol="0" anchor="ctr"/>
          <a:lstStyle/>
          <a:p>
            <a:pPr algn="l" indent="0" marL="0">
              <a:lnSpc>
                <a:spcPts val="3000"/>
              </a:lnSpc>
              <a:buNone/>
            </a:pPr>
            <a:r>
              <a:rPr lang="en-US" sz="3000" b="1" spc="-120" kern="0" dirty="0">
                <a:solidFill>
                  <a:srgbClr val="000000">
                    <a:alpha val="99000"/>
                  </a:srgbClr>
                </a:solidFill>
                <a:latin typeface="Pragati Narrow" pitchFamily="34" charset="0"/>
                <a:ea typeface="Pragati Narrow" pitchFamily="34" charset="-122"/>
                <a:cs typeface="Pragati Narrow" pitchFamily="34" charset="-120"/>
              </a:rPr>
              <a:t>disciplina inteligente</a:t>
            </a:r>
            <a:endParaRPr lang="en-US" sz="3000" dirty="0"/>
          </a:p>
        </p:txBody>
      </p:sp>
      <p:sp>
        <p:nvSpPr>
          <p:cNvPr id="8" name="Text 5"/>
          <p:cNvSpPr/>
          <p:nvPr/>
        </p:nvSpPr>
        <p:spPr>
          <a:xfrm>
            <a:off x="2552700" y="2538413"/>
            <a:ext cx="3576638" cy="571500"/>
          </a:xfrm>
          <a:prstGeom prst="rect">
            <a:avLst/>
          </a:prstGeom>
          <a:noFill/>
          <a:ln/>
        </p:spPr>
        <p:txBody>
          <a:bodyPr wrap="square" rtlCol="0" anchor="ctr"/>
          <a:lstStyle/>
          <a:p>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a estratégia tem </a:t>
            </a:r>
            <a:pPr algn="l" indent="0" marL="0">
              <a:lnSpc>
                <a:spcPts val="1500"/>
              </a:lnSpc>
              <a:buNone/>
            </a:pPr>
            <a:r>
              <a:rPr lang="en-US" sz="1500" b="1" u="sng" spc="-60" kern="0" dirty="0">
                <a:solidFill>
                  <a:srgbClr val="000000">
                    <a:alpha val="99000"/>
                  </a:srgbClr>
                </a:solidFill>
                <a:latin typeface="Pragati Narrow" pitchFamily="34" charset="0"/>
                <a:ea typeface="Pragati Narrow" pitchFamily="34" charset="-122"/>
                <a:cs typeface="Pragati Narrow" pitchFamily="34" charset="-120"/>
              </a:rPr>
              <a:t>opinião</a:t>
            </a:r>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 é um caminho a percorrer</a:t>
            </a:r>
            <a:endParaRPr lang="en-US" sz="1500" dirty="0"/>
          </a:p>
          <a:p>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é nossa melhor </a:t>
            </a:r>
            <a:pPr algn="l" indent="0" marL="0">
              <a:lnSpc>
                <a:spcPts val="1500"/>
              </a:lnSpc>
              <a:buNone/>
            </a:pPr>
            <a:r>
              <a:rPr lang="en-US" sz="1500" b="1" u="sng" spc="-60" kern="0" dirty="0">
                <a:solidFill>
                  <a:srgbClr val="000000">
                    <a:alpha val="99000"/>
                  </a:srgbClr>
                </a:solidFill>
                <a:latin typeface="Pragati Narrow" pitchFamily="34" charset="0"/>
                <a:ea typeface="Pragati Narrow" pitchFamily="34" charset="-122"/>
                <a:cs typeface="Pragati Narrow" pitchFamily="34" charset="-120"/>
              </a:rPr>
              <a:t>aposta</a:t>
            </a:r>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 de como ”chegaremos lá”</a:t>
            </a:r>
            <a:endParaRPr lang="en-US" sz="1500" dirty="0"/>
          </a:p>
          <a:p>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envolve </a:t>
            </a:r>
            <a:pPr algn="l" indent="0" marL="0">
              <a:lnSpc>
                <a:spcPts val="1500"/>
              </a:lnSpc>
              <a:buNone/>
            </a:pPr>
            <a:r>
              <a:rPr lang="en-US" sz="1500" b="1" u="sng" spc="-60" kern="0" dirty="0">
                <a:solidFill>
                  <a:srgbClr val="000000">
                    <a:alpha val="99000"/>
                  </a:srgbClr>
                </a:solidFill>
                <a:latin typeface="Pragati Narrow" pitchFamily="34" charset="0"/>
                <a:ea typeface="Pragati Narrow" pitchFamily="34" charset="-122"/>
                <a:cs typeface="Pragati Narrow" pitchFamily="34" charset="-120"/>
              </a:rPr>
              <a:t>priorização e escolhas</a:t>
            </a:r>
            <a:pPr algn="l" indent="0" marL="0">
              <a:lnSpc>
                <a:spcPts val="1500"/>
              </a:lnSpc>
              <a:buNone/>
            </a:pPr>
            <a:r>
              <a:rPr lang="en-US" sz="1500" spc="-60" kern="0" dirty="0">
                <a:solidFill>
                  <a:srgbClr val="000000">
                    <a:alpha val="99000"/>
                  </a:srgbClr>
                </a:solidFill>
                <a:latin typeface="Pragati Narrow" pitchFamily="34" charset="0"/>
                <a:ea typeface="Pragati Narrow" pitchFamily="34" charset="-122"/>
                <a:cs typeface="Pragati Narrow" pitchFamily="34" charset="-120"/>
              </a:rPr>
              <a:t> </a:t>
            </a:r>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fortes</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pic>
        <p:nvPicPr>
          <p:cNvPr id="3" name="Image 1" descr="preencoded.png">    </p:cNvPr>
          <p:cNvPicPr>
            <a:picLocks noChangeAspect="1"/>
          </p:cNvPicPr>
          <p:nvPr/>
        </p:nvPicPr>
        <p:blipFill>
          <a:blip r:embed="rId2"/>
          <a:stretch>
            <a:fillRect/>
          </a:stretch>
        </p:blipFill>
        <p:spPr>
          <a:xfrm>
            <a:off x="3043238" y="-219075"/>
            <a:ext cx="3833812" cy="5143500"/>
          </a:xfrm>
          <a:prstGeom prst="rect">
            <a:avLst/>
          </a:prstGeom>
        </p:spPr>
      </p:pic>
      <p:sp>
        <p:nvSpPr>
          <p:cNvPr id="4"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pic>
        <p:nvPicPr>
          <p:cNvPr id="3" name="Image 1" descr="preencoded.png">    </p:cNvPr>
          <p:cNvPicPr>
            <a:picLocks noChangeAspect="1"/>
          </p:cNvPicPr>
          <p:nvPr/>
        </p:nvPicPr>
        <p:blipFill>
          <a:blip r:embed="rId2"/>
          <a:stretch>
            <a:fillRect/>
          </a:stretch>
        </p:blipFill>
        <p:spPr>
          <a:xfrm>
            <a:off x="1804988" y="-204787"/>
            <a:ext cx="6105525" cy="5110163"/>
          </a:xfrm>
          <a:prstGeom prst="rect">
            <a:avLst/>
          </a:prstGeom>
        </p:spPr>
      </p:pic>
      <p:sp>
        <p:nvSpPr>
          <p:cNvPr id="4"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E67268"/>
        </a:solidFill>
      </p:bgPr>
    </p:bg>
    <p:spTree>
      <p:nvGrpSpPr>
        <p:cNvPr id="1" name=""/>
        <p:cNvGrpSpPr/>
        <p:nvPr/>
      </p:nvGrpSpPr>
      <p:grpSpPr>
        <a:xfrm>
          <a:off x="0" y="0"/>
          <a:ext cx="0" cy="0"/>
          <a:chOff x="0" y="0"/>
          <a:chExt cx="0" cy="0"/>
        </a:xfrm>
      </p:grpSpPr>
      <p:sp>
        <p:nvSpPr>
          <p:cNvPr id="2" name="Shape 0"/>
          <p:cNvSpPr/>
          <p:nvPr/>
        </p:nvSpPr>
        <p:spPr>
          <a:xfrm>
            <a:off x="566738" y="0"/>
            <a:ext cx="8582025" cy="5143500"/>
          </a:xfrm>
          <a:prstGeom prst="roundRect">
            <a:avLst>
              <a:gd name="adj" fmla="val 2844"/>
            </a:avLst>
          </a:prstGeom>
          <a:solidFill>
            <a:srgbClr val="FFFFFF"/>
          </a:solidFill>
          <a:ln/>
        </p:spPr>
      </p:sp>
      <p:sp>
        <p:nvSpPr>
          <p:cNvPr id="3" name="Text 1"/>
          <p:cNvSpPr/>
          <p:nvPr/>
        </p:nvSpPr>
        <p:spPr>
          <a:xfrm>
            <a:off x="914400" y="309563"/>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Estratégia | Aposta | Opinião</a:t>
            </a:r>
            <a:endParaRPr lang="en-US" dirty="0"/>
          </a:p>
        </p:txBody>
      </p:sp>
      <p:sp>
        <p:nvSpPr>
          <p:cNvPr id="4" name="Text 2"/>
          <p:cNvSpPr/>
          <p:nvPr/>
        </p:nvSpPr>
        <p:spPr>
          <a:xfrm>
            <a:off x="914400" y="985838"/>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Disciplina | Ritmo | Execução</a:t>
            </a:r>
            <a:endParaRPr lang="en-US" dirty="0"/>
          </a:p>
        </p:txBody>
      </p:sp>
      <p:sp>
        <p:nvSpPr>
          <p:cNvPr id="5" name="Text 3"/>
          <p:cNvSpPr/>
          <p:nvPr/>
        </p:nvSpPr>
        <p:spPr>
          <a:xfrm>
            <a:off x="914400" y="3586163"/>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Inteligência | Acompanhamento</a:t>
            </a:r>
            <a:endParaRPr lang="en-US" dirty="0"/>
          </a:p>
        </p:txBody>
      </p:sp>
      <p:sp>
        <p:nvSpPr>
          <p:cNvPr id="6" name="Text 4"/>
          <p:cNvSpPr/>
          <p:nvPr/>
        </p:nvSpPr>
        <p:spPr>
          <a:xfrm>
            <a:off x="914400" y="4243388"/>
            <a:ext cx="2733675" cy="547688"/>
          </a:xfrm>
          <a:prstGeom prst="roundRect">
            <a:avLst>
              <a:gd name="adj" fmla="val 53426"/>
            </a:avLst>
          </a:prstGeom>
          <a:solidFill>
            <a:srgbClr val="1D4FCD"/>
          </a:solidFill>
          <a:ln/>
        </p:spPr>
        <p:txBody>
          <a:bodyPr wrap="square" rtlCol="0" anchor="ctr"/>
          <a:lstStyle/>
          <a:p>
            <a:pPr indent="0" marL="0">
              <a:buNone/>
            </a:pPr>
            <a:r>
              <a:rPr lang="en-US" dirty="0">
                <a:solidFill>
                  <a:srgbClr val="000000"/>
                </a:solidFill>
              </a:rPr>
              <a:t>Resultados | Impacto</a:t>
            </a:r>
            <a:endParaRPr lang="en-US" dirty="0"/>
          </a:p>
        </p:txBody>
      </p:sp>
      <p:sp>
        <p:nvSpPr>
          <p:cNvPr id="7" name="Text 5"/>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E67268"/>
        </a:solidFill>
      </p:bgPr>
    </p:bg>
    <p:spTree>
      <p:nvGrpSpPr>
        <p:cNvPr id="1" name=""/>
        <p:cNvGrpSpPr/>
        <p:nvPr/>
      </p:nvGrpSpPr>
      <p:grpSpPr>
        <a:xfrm>
          <a:off x="0" y="0"/>
          <a:ext cx="0" cy="0"/>
          <a:chOff x="0" y="0"/>
          <a:chExt cx="0" cy="0"/>
        </a:xfrm>
      </p:grpSpPr>
      <p:sp>
        <p:nvSpPr>
          <p:cNvPr id="2" name="Shape 0"/>
          <p:cNvSpPr/>
          <p:nvPr/>
        </p:nvSpPr>
        <p:spPr>
          <a:xfrm>
            <a:off x="566738" y="0"/>
            <a:ext cx="8582025" cy="5143500"/>
          </a:xfrm>
          <a:prstGeom prst="roundRect">
            <a:avLst>
              <a:gd name="adj" fmla="val 2844"/>
            </a:avLst>
          </a:prstGeom>
          <a:solidFill>
            <a:srgbClr val="FFFFFF"/>
          </a:solidFill>
          <a:ln/>
        </p:spPr>
      </p:sp>
      <p:sp>
        <p:nvSpPr>
          <p:cNvPr id="3" name="Text 1"/>
          <p:cNvSpPr/>
          <p:nvPr/>
        </p:nvSpPr>
        <p:spPr>
          <a:xfrm>
            <a:off x="914400" y="309563"/>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Estratégia | Aposta | Opinião</a:t>
            </a:r>
            <a:endParaRPr lang="en-US" dirty="0"/>
          </a:p>
        </p:txBody>
      </p:sp>
      <p:sp>
        <p:nvSpPr>
          <p:cNvPr id="4" name="Text 2"/>
          <p:cNvSpPr/>
          <p:nvPr/>
        </p:nvSpPr>
        <p:spPr>
          <a:xfrm>
            <a:off x="914400" y="985838"/>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Disciplina | Ritmo | Execução</a:t>
            </a:r>
            <a:endParaRPr lang="en-US" dirty="0"/>
          </a:p>
        </p:txBody>
      </p:sp>
      <p:sp>
        <p:nvSpPr>
          <p:cNvPr id="5" name="Text 3"/>
          <p:cNvSpPr/>
          <p:nvPr/>
        </p:nvSpPr>
        <p:spPr>
          <a:xfrm>
            <a:off x="914400" y="3586163"/>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Inteligência | Acompanhamento</a:t>
            </a:r>
            <a:endParaRPr lang="en-US" dirty="0"/>
          </a:p>
        </p:txBody>
      </p:sp>
      <p:sp>
        <p:nvSpPr>
          <p:cNvPr id="6" name="Text 4"/>
          <p:cNvSpPr/>
          <p:nvPr/>
        </p:nvSpPr>
        <p:spPr>
          <a:xfrm>
            <a:off x="914400" y="4243388"/>
            <a:ext cx="2733675" cy="547688"/>
          </a:xfrm>
          <a:prstGeom prst="roundRect">
            <a:avLst>
              <a:gd name="adj" fmla="val 53426"/>
            </a:avLst>
          </a:prstGeom>
          <a:solidFill>
            <a:srgbClr val="1D4FCD"/>
          </a:solidFill>
          <a:ln/>
        </p:spPr>
        <p:txBody>
          <a:bodyPr wrap="square" rtlCol="0" anchor="ctr"/>
          <a:lstStyle/>
          <a:p>
            <a:pPr indent="0" marL="0">
              <a:buNone/>
            </a:pPr>
            <a:r>
              <a:rPr lang="en-US" dirty="0">
                <a:solidFill>
                  <a:srgbClr val="000000"/>
                </a:solidFill>
              </a:rPr>
              <a:t>Resultados | Impacto</a:t>
            </a:r>
            <a:endParaRPr lang="en-US" dirty="0"/>
          </a:p>
        </p:txBody>
      </p:sp>
      <p:sp>
        <p:nvSpPr>
          <p:cNvPr id="7" name="Text 5"/>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8" name="Text 6"/>
          <p:cNvSpPr/>
          <p:nvPr/>
        </p:nvSpPr>
        <p:spPr>
          <a:xfrm>
            <a:off x="4100513" y="1476375"/>
            <a:ext cx="1452563" cy="381000"/>
          </a:xfrm>
          <a:prstGeom prst="rect">
            <a:avLst/>
          </a:prstGeom>
          <a:noFill/>
          <a:ln/>
        </p:spPr>
        <p:txBody>
          <a:bodyPr wrap="square" rtlCol="0" anchor="ctr"/>
          <a:lstStyle/>
          <a:p>
            <a:pPr algn="l" indent="0" marL="0">
              <a:lnSpc>
                <a:spcPts val="3000"/>
              </a:lnSpc>
              <a:buNone/>
            </a:pPr>
            <a:r>
              <a:rPr lang="en-US" sz="3000" b="1" spc="-120" kern="0" dirty="0">
                <a:solidFill>
                  <a:srgbClr val="000000">
                    <a:alpha val="99000"/>
                  </a:srgbClr>
                </a:solidFill>
                <a:latin typeface="Pragati Narrow" pitchFamily="34" charset="0"/>
                <a:ea typeface="Pragati Narrow" pitchFamily="34" charset="-122"/>
                <a:cs typeface="Pragati Narrow" pitchFamily="34" charset="-120"/>
              </a:rPr>
              <a:t>produto</a:t>
            </a:r>
            <a:endParaRPr lang="en-US" sz="3000" dirty="0"/>
          </a:p>
        </p:txBody>
      </p:sp>
      <p:sp>
        <p:nvSpPr>
          <p:cNvPr id="9" name="Text 7"/>
          <p:cNvSpPr/>
          <p:nvPr/>
        </p:nvSpPr>
        <p:spPr>
          <a:xfrm>
            <a:off x="4100513" y="1947863"/>
            <a:ext cx="3028950" cy="2667000"/>
          </a:xfrm>
          <a:prstGeom prst="rect">
            <a:avLst/>
          </a:prstGeom>
          <a:noFill/>
          <a:ln/>
        </p:spPr>
        <p:txBody>
          <a:bodyPr wrap="square" rtlCol="0" anchor="ctr"/>
          <a:lstStyle/>
          <a:p>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Um go-to-market centrado no produto </a:t>
            </a:r>
            <a:pPr algn="l" indent="0" marL="0">
              <a:lnSpc>
                <a:spcPts val="1500"/>
              </a:lnSpc>
              <a:buNone/>
            </a:pPr>
            <a:r>
              <a:rPr lang="en-US" sz="1500" spc="-60" kern="0" dirty="0">
                <a:solidFill>
                  <a:srgbClr val="000000">
                    <a:alpha val="99000"/>
                  </a:srgbClr>
                </a:solidFill>
                <a:latin typeface="Pragati Narrow" pitchFamily="34" charset="0"/>
                <a:ea typeface="Pragati Narrow" pitchFamily="34" charset="-122"/>
                <a:cs typeface="Pragati Narrow" pitchFamily="34" charset="-120"/>
              </a:rPr>
              <a:t>também chamado Product-Led Growth (PLG) ou crescimento orientado pelo produto </a:t>
            </a:r>
            <a:endParaRPr lang="en-US" sz="1500" dirty="0"/>
          </a:p>
          <a:p>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exige que cada produto comprove, de forma clara, sua contribuição para os objetivos estratégicos da empresa. </a:t>
            </a:r>
            <a:endParaRPr lang="en-US" sz="1500" dirty="0"/>
          </a:p>
          <a:p>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Ele deve </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encantar clientes, gerando valor aos negócios (nossos e deles),</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gerar valor de forma sustentável para a organização, e</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manter resiliência diante dos riscos do negócio e do ambiente externo.</a:t>
            </a:r>
            <a:endParaRPr lang="en-US" sz="1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E67268"/>
        </a:solidFill>
      </p:bgPr>
    </p:bg>
    <p:spTree>
      <p:nvGrpSpPr>
        <p:cNvPr id="1" name=""/>
        <p:cNvGrpSpPr/>
        <p:nvPr/>
      </p:nvGrpSpPr>
      <p:grpSpPr>
        <a:xfrm>
          <a:off x="0" y="0"/>
          <a:ext cx="0" cy="0"/>
          <a:chOff x="0" y="0"/>
          <a:chExt cx="0" cy="0"/>
        </a:xfrm>
      </p:grpSpPr>
      <p:sp>
        <p:nvSpPr>
          <p:cNvPr id="2" name="Shape 0"/>
          <p:cNvSpPr/>
          <p:nvPr/>
        </p:nvSpPr>
        <p:spPr>
          <a:xfrm>
            <a:off x="566738" y="0"/>
            <a:ext cx="8582025" cy="5143500"/>
          </a:xfrm>
          <a:prstGeom prst="roundRect">
            <a:avLst>
              <a:gd name="adj" fmla="val 2844"/>
            </a:avLst>
          </a:prstGeom>
          <a:solidFill>
            <a:srgbClr val="FFFFFF"/>
          </a:solidFill>
          <a:ln/>
        </p:spPr>
      </p:sp>
      <p:sp>
        <p:nvSpPr>
          <p:cNvPr id="3" name="Text 1"/>
          <p:cNvSpPr/>
          <p:nvPr/>
        </p:nvSpPr>
        <p:spPr>
          <a:xfrm>
            <a:off x="914400" y="309563"/>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Estratégia | Aposta | Opinião</a:t>
            </a:r>
            <a:endParaRPr lang="en-US" dirty="0"/>
          </a:p>
        </p:txBody>
      </p:sp>
      <p:sp>
        <p:nvSpPr>
          <p:cNvPr id="4" name="Text 2"/>
          <p:cNvSpPr/>
          <p:nvPr/>
        </p:nvSpPr>
        <p:spPr>
          <a:xfrm>
            <a:off x="914400" y="985838"/>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Disciplina | Ritmo | Execução</a:t>
            </a:r>
            <a:endParaRPr lang="en-US" dirty="0"/>
          </a:p>
        </p:txBody>
      </p:sp>
      <p:sp>
        <p:nvSpPr>
          <p:cNvPr id="5" name="Text 3"/>
          <p:cNvSpPr/>
          <p:nvPr/>
        </p:nvSpPr>
        <p:spPr>
          <a:xfrm>
            <a:off x="914400" y="1662113"/>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Produto | Portfólio</a:t>
            </a:r>
            <a:endParaRPr lang="en-US" dirty="0"/>
          </a:p>
        </p:txBody>
      </p:sp>
      <p:sp>
        <p:nvSpPr>
          <p:cNvPr id="6" name="Text 4"/>
          <p:cNvSpPr/>
          <p:nvPr/>
        </p:nvSpPr>
        <p:spPr>
          <a:xfrm>
            <a:off x="914400" y="2928938"/>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Clareza | Simplicidade | Foco</a:t>
            </a:r>
            <a:endParaRPr lang="en-US" dirty="0"/>
          </a:p>
        </p:txBody>
      </p:sp>
      <p:sp>
        <p:nvSpPr>
          <p:cNvPr id="7" name="Text 5"/>
          <p:cNvSpPr/>
          <p:nvPr/>
        </p:nvSpPr>
        <p:spPr>
          <a:xfrm>
            <a:off x="914400" y="3586163"/>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Inteligência | Acompanhamento</a:t>
            </a:r>
            <a:endParaRPr lang="en-US" dirty="0"/>
          </a:p>
        </p:txBody>
      </p:sp>
      <p:sp>
        <p:nvSpPr>
          <p:cNvPr id="8" name="Text 6"/>
          <p:cNvSpPr/>
          <p:nvPr/>
        </p:nvSpPr>
        <p:spPr>
          <a:xfrm>
            <a:off x="914400" y="4243388"/>
            <a:ext cx="2733675" cy="547688"/>
          </a:xfrm>
          <a:prstGeom prst="roundRect">
            <a:avLst>
              <a:gd name="adj" fmla="val 53426"/>
            </a:avLst>
          </a:prstGeom>
          <a:solidFill>
            <a:srgbClr val="1D4FCD"/>
          </a:solidFill>
          <a:ln/>
        </p:spPr>
        <p:txBody>
          <a:bodyPr wrap="square" rtlCol="0" anchor="ctr"/>
          <a:lstStyle/>
          <a:p>
            <a:pPr indent="0" marL="0">
              <a:buNone/>
            </a:pPr>
            <a:r>
              <a:rPr lang="en-US" dirty="0">
                <a:solidFill>
                  <a:srgbClr val="000000"/>
                </a:solidFill>
              </a:rPr>
              <a:t>Resultados | Impacto</a:t>
            </a:r>
            <a:endParaRPr lang="en-US" dirty="0"/>
          </a:p>
        </p:txBody>
      </p:sp>
      <p:sp>
        <p:nvSpPr>
          <p:cNvPr id="9" name="Text 7"/>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10" name="Text 8"/>
          <p:cNvSpPr/>
          <p:nvPr/>
        </p:nvSpPr>
        <p:spPr>
          <a:xfrm>
            <a:off x="4100513" y="1476375"/>
            <a:ext cx="4872038" cy="381000"/>
          </a:xfrm>
          <a:prstGeom prst="rect">
            <a:avLst/>
          </a:prstGeom>
          <a:noFill/>
          <a:ln/>
        </p:spPr>
        <p:txBody>
          <a:bodyPr wrap="square" rtlCol="0" anchor="ctr"/>
          <a:lstStyle/>
          <a:p>
            <a:pPr algn="l" indent="0" marL="0">
              <a:lnSpc>
                <a:spcPts val="3000"/>
              </a:lnSpc>
              <a:buNone/>
            </a:pPr>
            <a:r>
              <a:rPr lang="en-US" sz="3000" b="1" spc="-120" kern="0" dirty="0">
                <a:solidFill>
                  <a:srgbClr val="000000">
                    <a:alpha val="99000"/>
                  </a:srgbClr>
                </a:solidFill>
                <a:latin typeface="Pragati Narrow" pitchFamily="34" charset="0"/>
                <a:ea typeface="Pragati Narrow" pitchFamily="34" charset="-122"/>
                <a:cs typeface="Pragati Narrow" pitchFamily="34" charset="-120"/>
              </a:rPr>
              <a:t>expansão direcionada e sustentável</a:t>
            </a:r>
            <a:endParaRPr lang="en-US" sz="3000" dirty="0"/>
          </a:p>
        </p:txBody>
      </p:sp>
      <p:sp>
        <p:nvSpPr>
          <p:cNvPr id="11" name="Text 9"/>
          <p:cNvSpPr/>
          <p:nvPr/>
        </p:nvSpPr>
        <p:spPr>
          <a:xfrm>
            <a:off x="4100513" y="1947863"/>
            <a:ext cx="5191125" cy="2857500"/>
          </a:xfrm>
          <a:prstGeom prst="rect">
            <a:avLst/>
          </a:prstGeom>
          <a:noFill/>
          <a:ln/>
        </p:spPr>
        <p:txBody>
          <a:bodyPr wrap="square" rtlCol="0" anchor="ctr"/>
          <a:lstStyle/>
          <a:p>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Core / 70</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profissionalizar o que sabemos fazer bem. </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sair do artesanal. ganhar formato, escala. </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ter máquina de vendas que não dependa de vendedores chave, diminuir CAC</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ser mais rentável (%), reter melhor clientes, aumentar LTV</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expandir territorialmente, atingir novos mercados</a:t>
            </a:r>
            <a:endParaRPr lang="en-US" sz="1500" dirty="0"/>
          </a:p>
          <a:p>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Adjacente / 20</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o que mais é complementar aos produtos atuais?</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quais </a:t>
            </a:r>
            <a:pPr algn="l" indent="0" marL="0">
              <a:lnSpc>
                <a:spcPts val="1500"/>
              </a:lnSpc>
              <a:buNone/>
            </a:pPr>
            <a:r>
              <a:rPr lang="en-US" sz="1500" u="sng" spc="-60" kern="0" dirty="0">
                <a:solidFill>
                  <a:srgbClr val="000000">
                    <a:alpha val="99000"/>
                  </a:srgbClr>
                </a:solidFill>
                <a:latin typeface="Pragati Narrow" pitchFamily="34" charset="0"/>
                <a:ea typeface="Pragati Narrow" pitchFamily="34" charset="-122"/>
                <a:cs typeface="Pragati Narrow" pitchFamily="34" charset="-120"/>
              </a:rPr>
              <a:t>outras</a:t>
            </a:r>
            <a:pPr algn="l" indent="0" marL="0">
              <a:lnSpc>
                <a:spcPts val="1500"/>
              </a:lnSpc>
              <a:buNone/>
            </a:pPr>
            <a:r>
              <a:rPr lang="en-US" sz="1500" spc="-60" kern="0" dirty="0">
                <a:solidFill>
                  <a:srgbClr val="000000">
                    <a:alpha val="99000"/>
                  </a:srgbClr>
                </a:solidFill>
                <a:latin typeface="Pragati Narrow" pitchFamily="34" charset="0"/>
                <a:ea typeface="Pragati Narrow" pitchFamily="34" charset="-122"/>
                <a:cs typeface="Pragati Narrow" pitchFamily="34" charset="-120"/>
              </a:rPr>
              <a:t> dores nossos clientes atuais têm</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quais </a:t>
            </a:r>
            <a:pPr algn="l" indent="0" marL="0">
              <a:lnSpc>
                <a:spcPts val="1500"/>
              </a:lnSpc>
              <a:buNone/>
            </a:pPr>
            <a:r>
              <a:rPr lang="en-US" sz="1500" u="sng" spc="-60" kern="0" dirty="0">
                <a:solidFill>
                  <a:srgbClr val="000000">
                    <a:alpha val="99000"/>
                  </a:srgbClr>
                </a:solidFill>
                <a:latin typeface="Pragati Narrow" pitchFamily="34" charset="0"/>
                <a:ea typeface="Pragati Narrow" pitchFamily="34" charset="-122"/>
                <a:cs typeface="Pragati Narrow" pitchFamily="34" charset="-120"/>
              </a:rPr>
              <a:t>parcerias</a:t>
            </a:r>
            <a:pPr algn="l" indent="0" marL="0">
              <a:lnSpc>
                <a:spcPts val="1500"/>
              </a:lnSpc>
              <a:buNone/>
            </a:pPr>
            <a:r>
              <a:rPr lang="en-US" sz="1500" spc="-60" kern="0" dirty="0">
                <a:solidFill>
                  <a:srgbClr val="000000">
                    <a:alpha val="99000"/>
                  </a:srgbClr>
                </a:solidFill>
                <a:latin typeface="Pragati Narrow" pitchFamily="34" charset="0"/>
                <a:ea typeface="Pragati Narrow" pitchFamily="34" charset="-122"/>
                <a:cs typeface="Pragati Narrow" pitchFamily="34" charset="-120"/>
              </a:rPr>
              <a:t> podemos firmar para aumentar escala do que já fazemos?</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é possível pilotarmos uma entrega ”2.0”, atualizada?</a:t>
            </a:r>
            <a:endParaRPr lang="en-US" sz="1500" dirty="0"/>
          </a:p>
          <a:p>
            <a:pPr algn="l" indent="0" marL="0">
              <a:lnSpc>
                <a:spcPts val="1500"/>
              </a:lnSpc>
              <a:buNone/>
            </a:pPr>
            <a:r>
              <a:rPr lang="en-US" sz="1500" b="1" spc="-60" kern="0" dirty="0">
                <a:solidFill>
                  <a:srgbClr val="000000">
                    <a:alpha val="99000"/>
                  </a:srgbClr>
                </a:solidFill>
                <a:latin typeface="Pragati Narrow" pitchFamily="34" charset="0"/>
                <a:ea typeface="Pragati Narrow" pitchFamily="34" charset="-122"/>
                <a:cs typeface="Pragati Narrow" pitchFamily="34" charset="-120"/>
              </a:rPr>
              <a:t>Inovação / 10</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o que nos fará obsoletos em breve?</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quais tendências enxergamos? </a:t>
            </a:r>
            <a:endParaRPr lang="en-US" sz="1500" dirty="0"/>
          </a:p>
          <a:p>
            <a:pPr algn="l" marL="342900" indent="-342900">
              <a:lnSpc>
                <a:spcPts val="1500"/>
              </a:lnSpc>
              <a:buSzPct val="100000"/>
              <a:buChar char="•"/>
            </a:pPr>
            <a:r>
              <a:rPr lang="en-US" sz="1500" spc="-60" kern="0" dirty="0">
                <a:solidFill>
                  <a:srgbClr val="000000">
                    <a:alpha val="99000"/>
                  </a:srgbClr>
                </a:solidFill>
                <a:latin typeface="Pragati Narrow" pitchFamily="34" charset="0"/>
                <a:ea typeface="Pragati Narrow" pitchFamily="34" charset="-122"/>
                <a:cs typeface="Pragati Narrow" pitchFamily="34" charset="-120"/>
              </a:rPr>
              <a:t>como está nosso horizonte de longo prazo?</a:t>
            </a:r>
            <a:endParaRPr lang="en-US" sz="1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E67268"/>
        </a:solidFill>
      </p:bgPr>
    </p:bg>
    <p:spTree>
      <p:nvGrpSpPr>
        <p:cNvPr id="1" name=""/>
        <p:cNvGrpSpPr/>
        <p:nvPr/>
      </p:nvGrpSpPr>
      <p:grpSpPr>
        <a:xfrm>
          <a:off x="0" y="0"/>
          <a:ext cx="0" cy="0"/>
          <a:chOff x="0" y="0"/>
          <a:chExt cx="0" cy="0"/>
        </a:xfrm>
      </p:grpSpPr>
      <p:sp>
        <p:nvSpPr>
          <p:cNvPr id="2" name="Shape 0"/>
          <p:cNvSpPr/>
          <p:nvPr/>
        </p:nvSpPr>
        <p:spPr>
          <a:xfrm>
            <a:off x="566738" y="0"/>
            <a:ext cx="8582025" cy="5143500"/>
          </a:xfrm>
          <a:prstGeom prst="roundRect">
            <a:avLst>
              <a:gd name="adj" fmla="val 2844"/>
            </a:avLst>
          </a:prstGeom>
          <a:solidFill>
            <a:srgbClr val="FFFFFF"/>
          </a:solidFill>
          <a:ln/>
        </p:spPr>
      </p:sp>
      <p:sp>
        <p:nvSpPr>
          <p:cNvPr id="3" name="Text 1"/>
          <p:cNvSpPr/>
          <p:nvPr/>
        </p:nvSpPr>
        <p:spPr>
          <a:xfrm>
            <a:off x="2124075" y="309563"/>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Estratégia | Aposta | Opinião</a:t>
            </a:r>
            <a:endParaRPr lang="en-US" dirty="0"/>
          </a:p>
        </p:txBody>
      </p:sp>
      <p:sp>
        <p:nvSpPr>
          <p:cNvPr id="4" name="Text 2"/>
          <p:cNvSpPr/>
          <p:nvPr/>
        </p:nvSpPr>
        <p:spPr>
          <a:xfrm>
            <a:off x="2714625" y="966788"/>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Disciplina | Ritmo | Execução</a:t>
            </a:r>
            <a:endParaRPr lang="en-US" dirty="0"/>
          </a:p>
        </p:txBody>
      </p:sp>
      <p:sp>
        <p:nvSpPr>
          <p:cNvPr id="5" name="Text 3"/>
          <p:cNvSpPr/>
          <p:nvPr/>
        </p:nvSpPr>
        <p:spPr>
          <a:xfrm>
            <a:off x="3490913" y="1624013"/>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Produto | Portfólio</a:t>
            </a:r>
            <a:endParaRPr lang="en-US" dirty="0"/>
          </a:p>
        </p:txBody>
      </p:sp>
      <p:sp>
        <p:nvSpPr>
          <p:cNvPr id="6" name="Text 4"/>
          <p:cNvSpPr/>
          <p:nvPr/>
        </p:nvSpPr>
        <p:spPr>
          <a:xfrm>
            <a:off x="4081463" y="2314575"/>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Expansão | Sustentabilidade</a:t>
            </a:r>
            <a:endParaRPr lang="en-US" dirty="0"/>
          </a:p>
        </p:txBody>
      </p:sp>
      <p:sp>
        <p:nvSpPr>
          <p:cNvPr id="7" name="Text 5"/>
          <p:cNvSpPr/>
          <p:nvPr/>
        </p:nvSpPr>
        <p:spPr>
          <a:xfrm>
            <a:off x="3490913" y="3009900"/>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Clareza | Simplicidade | Foco</a:t>
            </a:r>
            <a:endParaRPr lang="en-US" dirty="0"/>
          </a:p>
        </p:txBody>
      </p:sp>
      <p:sp>
        <p:nvSpPr>
          <p:cNvPr id="8" name="Text 6"/>
          <p:cNvSpPr/>
          <p:nvPr/>
        </p:nvSpPr>
        <p:spPr>
          <a:xfrm>
            <a:off x="2714625" y="3662362"/>
            <a:ext cx="2733675" cy="590550"/>
          </a:xfrm>
          <a:prstGeom prst="roundRect">
            <a:avLst>
              <a:gd name="adj" fmla="val 49548"/>
            </a:avLst>
          </a:prstGeom>
          <a:solidFill>
            <a:srgbClr val="1D4FCD"/>
          </a:solidFill>
          <a:ln/>
        </p:spPr>
        <p:txBody>
          <a:bodyPr wrap="square" rtlCol="0" anchor="ctr"/>
          <a:lstStyle/>
          <a:p>
            <a:pPr indent="0" marL="0">
              <a:buNone/>
            </a:pPr>
            <a:r>
              <a:rPr lang="en-US" dirty="0">
                <a:solidFill>
                  <a:srgbClr val="000000"/>
                </a:solidFill>
              </a:rPr>
              <a:t>Inteligência | Acompanhamento</a:t>
            </a:r>
            <a:endParaRPr lang="en-US" dirty="0"/>
          </a:p>
        </p:txBody>
      </p:sp>
      <p:sp>
        <p:nvSpPr>
          <p:cNvPr id="9" name="Text 7"/>
          <p:cNvSpPr/>
          <p:nvPr/>
        </p:nvSpPr>
        <p:spPr>
          <a:xfrm>
            <a:off x="2047875" y="4314825"/>
            <a:ext cx="2733675" cy="547688"/>
          </a:xfrm>
          <a:prstGeom prst="roundRect">
            <a:avLst>
              <a:gd name="adj" fmla="val 53426"/>
            </a:avLst>
          </a:prstGeom>
          <a:solidFill>
            <a:srgbClr val="1D4FCD"/>
          </a:solidFill>
          <a:ln/>
        </p:spPr>
        <p:txBody>
          <a:bodyPr wrap="square" rtlCol="0" anchor="ctr"/>
          <a:lstStyle/>
          <a:p>
            <a:pPr indent="0" marL="0">
              <a:buNone/>
            </a:pPr>
            <a:r>
              <a:rPr lang="en-US" dirty="0">
                <a:solidFill>
                  <a:srgbClr val="000000"/>
                </a:solidFill>
              </a:rPr>
              <a:t>Resultados | Impacto</a:t>
            </a:r>
            <a:endParaRPr lang="en-US" dirty="0"/>
          </a:p>
        </p:txBody>
      </p:sp>
      <p:pic>
        <p:nvPicPr>
          <p:cNvPr id="10" name="Image 0" descr="preencoded.png">    </p:cNvPr>
          <p:cNvPicPr>
            <a:picLocks noChangeAspect="1"/>
          </p:cNvPicPr>
          <p:nvPr/>
        </p:nvPicPr>
        <p:blipFill>
          <a:blip r:embed="rId1"/>
          <a:stretch>
            <a:fillRect/>
          </a:stretch>
        </p:blipFill>
        <p:spPr>
          <a:xfrm>
            <a:off x="7172325" y="2609850"/>
            <a:ext cx="1050168" cy="526526"/>
          </a:xfrm>
          <a:prstGeom prst="rect">
            <a:avLst/>
          </a:prstGeom>
        </p:spPr>
      </p:pic>
      <p:sp>
        <p:nvSpPr>
          <p:cNvPr id="11" name="Text 8"/>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E67268"/>
        </a:solidFill>
      </p:bgPr>
    </p:bg>
    <p:spTree>
      <p:nvGrpSpPr>
        <p:cNvPr id="1" name=""/>
        <p:cNvGrpSpPr/>
        <p:nvPr/>
      </p:nvGrpSpPr>
      <p:grpSpPr>
        <a:xfrm>
          <a:off x="0" y="0"/>
          <a:ext cx="0" cy="0"/>
          <a:chOff x="0" y="0"/>
          <a:chExt cx="0" cy="0"/>
        </a:xfrm>
      </p:grpSpPr>
      <p:sp>
        <p:nvSpPr>
          <p:cNvPr id="2" name="Shape 0"/>
          <p:cNvSpPr/>
          <p:nvPr/>
        </p:nvSpPr>
        <p:spPr>
          <a:xfrm>
            <a:off x="566738" y="0"/>
            <a:ext cx="8582025" cy="5143500"/>
          </a:xfrm>
          <a:prstGeom prst="roundRect">
            <a:avLst>
              <a:gd name="adj" fmla="val 2844"/>
            </a:avLst>
          </a:prstGeom>
          <a:solidFill>
            <a:srgbClr val="FFFFFF"/>
          </a:solidFill>
          <a:ln/>
        </p:spPr>
      </p:sp>
      <p:sp>
        <p:nvSpPr>
          <p:cNvPr id="3" name="Text 1"/>
          <p:cNvSpPr/>
          <p:nvPr/>
        </p:nvSpPr>
        <p:spPr>
          <a:xfrm>
            <a:off x="5938838" y="295275"/>
            <a:ext cx="2390775" cy="590550"/>
          </a:xfrm>
          <a:prstGeom prst="roundRect">
            <a:avLst>
              <a:gd name="adj" fmla="val 49548"/>
            </a:avLst>
          </a:prstGeom>
          <a:solidFill>
            <a:srgbClr val="A7CAF5"/>
          </a:solidFill>
          <a:ln/>
        </p:spPr>
        <p:txBody>
          <a:bodyPr wrap="square" rtlCol="0" anchor="ctr"/>
          <a:lstStyle/>
          <a:p>
            <a:pPr indent="0" marL="0">
              <a:buNone/>
            </a:pPr>
            <a:r>
              <a:rPr lang="en-US" dirty="0">
                <a:solidFill>
                  <a:srgbClr val="000000"/>
                </a:solidFill>
              </a:rPr>
              <a:t>Estratégia | Aposta | Opinião</a:t>
            </a:r>
            <a:endParaRPr lang="en-US" dirty="0"/>
          </a:p>
        </p:txBody>
      </p:sp>
      <p:sp>
        <p:nvSpPr>
          <p:cNvPr id="4" name="Text 2"/>
          <p:cNvSpPr/>
          <p:nvPr/>
        </p:nvSpPr>
        <p:spPr>
          <a:xfrm>
            <a:off x="5938838" y="952500"/>
            <a:ext cx="2390775" cy="590550"/>
          </a:xfrm>
          <a:prstGeom prst="roundRect">
            <a:avLst>
              <a:gd name="adj" fmla="val 49548"/>
            </a:avLst>
          </a:prstGeom>
          <a:solidFill>
            <a:srgbClr val="A7CAF5"/>
          </a:solidFill>
          <a:ln/>
        </p:spPr>
        <p:txBody>
          <a:bodyPr wrap="square" rtlCol="0" anchor="ctr"/>
          <a:lstStyle/>
          <a:p>
            <a:pPr indent="0" marL="0">
              <a:buNone/>
            </a:pPr>
            <a:r>
              <a:rPr lang="en-US" dirty="0">
                <a:solidFill>
                  <a:srgbClr val="000000"/>
                </a:solidFill>
              </a:rPr>
              <a:t>Disciplina | Ritmo | Execução</a:t>
            </a:r>
            <a:endParaRPr lang="en-US" dirty="0"/>
          </a:p>
        </p:txBody>
      </p:sp>
      <p:sp>
        <p:nvSpPr>
          <p:cNvPr id="5" name="Text 3"/>
          <p:cNvSpPr/>
          <p:nvPr/>
        </p:nvSpPr>
        <p:spPr>
          <a:xfrm>
            <a:off x="5938838" y="1609725"/>
            <a:ext cx="2390775" cy="590550"/>
          </a:xfrm>
          <a:prstGeom prst="roundRect">
            <a:avLst>
              <a:gd name="adj" fmla="val 49548"/>
            </a:avLst>
          </a:prstGeom>
          <a:solidFill>
            <a:srgbClr val="A7CAF5"/>
          </a:solidFill>
          <a:ln/>
        </p:spPr>
        <p:txBody>
          <a:bodyPr wrap="square" rtlCol="0" anchor="ctr"/>
          <a:lstStyle/>
          <a:p>
            <a:pPr indent="0" marL="0">
              <a:buNone/>
            </a:pPr>
            <a:r>
              <a:rPr lang="en-US" dirty="0">
                <a:solidFill>
                  <a:srgbClr val="000000"/>
                </a:solidFill>
              </a:rPr>
              <a:t>Produto | Portfólio</a:t>
            </a:r>
            <a:endParaRPr lang="en-US" dirty="0"/>
          </a:p>
        </p:txBody>
      </p:sp>
      <p:sp>
        <p:nvSpPr>
          <p:cNvPr id="6" name="Text 4"/>
          <p:cNvSpPr/>
          <p:nvPr/>
        </p:nvSpPr>
        <p:spPr>
          <a:xfrm>
            <a:off x="5938838" y="2300288"/>
            <a:ext cx="2390775" cy="590550"/>
          </a:xfrm>
          <a:prstGeom prst="roundRect">
            <a:avLst>
              <a:gd name="adj" fmla="val 49548"/>
            </a:avLst>
          </a:prstGeom>
          <a:solidFill>
            <a:srgbClr val="A7CAF5"/>
          </a:solidFill>
          <a:ln/>
        </p:spPr>
        <p:txBody>
          <a:bodyPr wrap="square" rtlCol="0" anchor="ctr"/>
          <a:lstStyle/>
          <a:p>
            <a:pPr indent="0" marL="0">
              <a:buNone/>
            </a:pPr>
            <a:r>
              <a:rPr lang="en-US" dirty="0">
                <a:solidFill>
                  <a:srgbClr val="000000"/>
                </a:solidFill>
              </a:rPr>
              <a:t>Expansão | Sustentabilidade</a:t>
            </a:r>
            <a:endParaRPr lang="en-US" dirty="0"/>
          </a:p>
        </p:txBody>
      </p:sp>
      <p:sp>
        <p:nvSpPr>
          <p:cNvPr id="7" name="Text 5"/>
          <p:cNvSpPr/>
          <p:nvPr/>
        </p:nvSpPr>
        <p:spPr>
          <a:xfrm>
            <a:off x="5938838" y="2990850"/>
            <a:ext cx="2386013" cy="590550"/>
          </a:xfrm>
          <a:prstGeom prst="roundRect">
            <a:avLst>
              <a:gd name="adj" fmla="val 49548"/>
            </a:avLst>
          </a:prstGeom>
          <a:solidFill>
            <a:srgbClr val="A7CAF5"/>
          </a:solidFill>
          <a:ln/>
        </p:spPr>
        <p:txBody>
          <a:bodyPr wrap="square" rtlCol="0" anchor="ctr"/>
          <a:lstStyle/>
          <a:p>
            <a:pPr indent="0" marL="0">
              <a:buNone/>
            </a:pPr>
            <a:r>
              <a:rPr lang="en-US" dirty="0">
                <a:solidFill>
                  <a:srgbClr val="000000"/>
                </a:solidFill>
              </a:rPr>
              <a:t>Clareza | Simplicidade | Foco</a:t>
            </a:r>
            <a:endParaRPr lang="en-US" dirty="0"/>
          </a:p>
        </p:txBody>
      </p:sp>
      <p:sp>
        <p:nvSpPr>
          <p:cNvPr id="8" name="Text 6"/>
          <p:cNvSpPr/>
          <p:nvPr/>
        </p:nvSpPr>
        <p:spPr>
          <a:xfrm>
            <a:off x="5938838" y="3648075"/>
            <a:ext cx="2390775" cy="590550"/>
          </a:xfrm>
          <a:prstGeom prst="roundRect">
            <a:avLst>
              <a:gd name="adj" fmla="val 49548"/>
            </a:avLst>
          </a:prstGeom>
          <a:solidFill>
            <a:srgbClr val="A7CAF5"/>
          </a:solidFill>
          <a:ln/>
        </p:spPr>
        <p:txBody>
          <a:bodyPr wrap="square" rtlCol="0" anchor="ctr"/>
          <a:lstStyle/>
          <a:p>
            <a:pPr indent="0" marL="0">
              <a:buNone/>
            </a:pPr>
            <a:r>
              <a:rPr lang="en-US" dirty="0">
                <a:solidFill>
                  <a:srgbClr val="000000"/>
                </a:solidFill>
              </a:rPr>
              <a:t>Inteligência | Acompanhamento</a:t>
            </a:r>
            <a:endParaRPr lang="en-US" dirty="0"/>
          </a:p>
        </p:txBody>
      </p:sp>
      <p:sp>
        <p:nvSpPr>
          <p:cNvPr id="9" name="Text 7"/>
          <p:cNvSpPr/>
          <p:nvPr/>
        </p:nvSpPr>
        <p:spPr>
          <a:xfrm>
            <a:off x="5938838" y="4300538"/>
            <a:ext cx="2390775" cy="547688"/>
          </a:xfrm>
          <a:prstGeom prst="roundRect">
            <a:avLst>
              <a:gd name="adj" fmla="val 53426"/>
            </a:avLst>
          </a:prstGeom>
          <a:solidFill>
            <a:srgbClr val="A7CAF5"/>
          </a:solidFill>
          <a:ln/>
        </p:spPr>
        <p:txBody>
          <a:bodyPr wrap="square" rtlCol="0" anchor="ctr"/>
          <a:lstStyle/>
          <a:p>
            <a:pPr indent="0" marL="0">
              <a:buNone/>
            </a:pPr>
            <a:r>
              <a:rPr lang="en-US" dirty="0">
                <a:solidFill>
                  <a:srgbClr val="000000"/>
                </a:solidFill>
              </a:rPr>
              <a:t>Resultados | Impacto</a:t>
            </a:r>
            <a:endParaRPr lang="en-US" dirty="0"/>
          </a:p>
        </p:txBody>
      </p:sp>
      <p:sp>
        <p:nvSpPr>
          <p:cNvPr id="10" name="Text 8"/>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11" name="Text 9"/>
          <p:cNvSpPr/>
          <p:nvPr/>
        </p:nvSpPr>
        <p:spPr>
          <a:xfrm>
            <a:off x="904875" y="295275"/>
            <a:ext cx="4338638" cy="4557713"/>
          </a:xfrm>
          <a:prstGeom prst="rect">
            <a:avLst/>
          </a:prstGeom>
          <a:noFill/>
          <a:ln/>
        </p:spPr>
        <p:txBody>
          <a:bodyPr wrap="square" rtlCol="0" anchor="ctr"/>
          <a:lstStyle/>
          <a:p>
            <a:pPr algn="l" indent="0" marL="0">
              <a:lnSpc>
                <a:spcPts val="2025"/>
              </a:lnSpc>
              <a:buNone/>
            </a:pPr>
            <a:r>
              <a:rPr lang="en-US" sz="1500" spc="-45" kern="0" dirty="0">
                <a:solidFill>
                  <a:srgbClr val="000000">
                    <a:alpha val="99000"/>
                  </a:srgbClr>
                </a:solidFill>
                <a:latin typeface="Archivo" pitchFamily="34" charset="0"/>
                <a:ea typeface="Archivo" pitchFamily="34" charset="-122"/>
                <a:cs typeface="Archivo" pitchFamily="34" charset="-120"/>
              </a:rPr>
              <a:t>o desafio é:</a:t>
            </a:r>
            <a:endParaRPr lang="en-US" sz="1500" dirty="0"/>
          </a:p>
          <a:p>
            <a:pPr algn="l"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construir uma</a:t>
            </a:r>
            <a:endParaRPr lang="en-US" sz="1500" dirty="0"/>
          </a:p>
          <a:p>
            <a:pPr algn="l" indent="0" marL="0">
              <a:lnSpc>
                <a:spcPts val="2025"/>
              </a:lnSpc>
              <a:buNone/>
            </a:pPr>
            <a:r>
              <a:rPr lang="en-US" sz="2250" b="1" u="sng" spc="-45" kern="0" dirty="0">
                <a:solidFill>
                  <a:srgbClr val="000000">
                    <a:alpha val="99000"/>
                  </a:srgbClr>
                </a:solidFill>
                <a:latin typeface="Archivo" pitchFamily="34" charset="0"/>
                <a:ea typeface="Archivo" pitchFamily="34" charset="-122"/>
                <a:cs typeface="Archivo" pitchFamily="34" charset="-120"/>
              </a:rPr>
              <a:t>estratégia de produto</a:t>
            </a:r>
            <a:pPr algn="l"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 (1)</a:t>
            </a:r>
            <a:endParaRPr lang="en-US" sz="1500" dirty="0"/>
          </a:p>
          <a:p>
            <a:pPr algn="l"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que </a:t>
            </a:r>
            <a:pPr algn="l" indent="0" marL="0">
              <a:lnSpc>
                <a:spcPts val="2025"/>
              </a:lnSpc>
              <a:buNone/>
            </a:pPr>
            <a:r>
              <a:rPr lang="en-US" sz="2250" b="1" u="sng" spc="-45" kern="0" dirty="0">
                <a:solidFill>
                  <a:srgbClr val="000000">
                    <a:alpha val="99000"/>
                  </a:srgbClr>
                </a:solidFill>
                <a:latin typeface="Archivo" pitchFamily="34" charset="0"/>
                <a:ea typeface="Archivo" pitchFamily="34" charset="-122"/>
                <a:cs typeface="Archivo" pitchFamily="34" charset="-120"/>
              </a:rPr>
              <a:t>conecte resultados </a:t>
            </a:r>
            <a:pPr algn="l"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financeiros e tecnológicos, e traga clareza de oferta ao mercado (2), operado em práticas mensuráveis (3);</a:t>
            </a:r>
            <a:endParaRPr lang="en-US" sz="1500" dirty="0"/>
          </a:p>
          <a:p>
            <a:pPr algn="l"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viabilizando </a:t>
            </a:r>
            <a:pPr algn="l" indent="0" marL="0">
              <a:lnSpc>
                <a:spcPts val="2025"/>
              </a:lnSpc>
              <a:buNone/>
            </a:pPr>
            <a:r>
              <a:rPr lang="en-US" sz="2250" b="1" u="sng" spc="-45" kern="0" dirty="0">
                <a:solidFill>
                  <a:srgbClr val="000000">
                    <a:alpha val="99000"/>
                  </a:srgbClr>
                </a:solidFill>
                <a:latin typeface="Archivo" pitchFamily="34" charset="0"/>
                <a:ea typeface="Archivo" pitchFamily="34" charset="-122"/>
                <a:cs typeface="Archivo" pitchFamily="34" charset="-120"/>
              </a:rPr>
              <a:t>escala territorial</a:t>
            </a:r>
            <a:pPr algn="l"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 (4),</a:t>
            </a:r>
            <a:pPr algn="l" indent="0" marL="0">
              <a:lnSpc>
                <a:spcPts val="2025"/>
              </a:lnSpc>
              <a:buNone/>
            </a:pPr>
            <a:r>
              <a:rPr lang="en-US" sz="2250" b="1" u="sng" spc="-45" kern="0" dirty="0">
                <a:solidFill>
                  <a:srgbClr val="000000">
                    <a:alpha val="99000"/>
                  </a:srgbClr>
                </a:solidFill>
                <a:latin typeface="Archivo" pitchFamily="34" charset="0"/>
                <a:ea typeface="Archivo" pitchFamily="34" charset="-122"/>
                <a:cs typeface="Archivo" pitchFamily="34" charset="-120"/>
              </a:rPr>
              <a:t> operacional</a:t>
            </a:r>
            <a:pPr algn="l"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 (5) e de </a:t>
            </a:r>
            <a:pPr algn="l" indent="0" marL="0">
              <a:lnSpc>
                <a:spcPts val="2025"/>
              </a:lnSpc>
              <a:buNone/>
            </a:pPr>
            <a:r>
              <a:rPr lang="en-US" sz="2250" b="1" u="sng" spc="-45" kern="0" dirty="0">
                <a:solidFill>
                  <a:srgbClr val="000000">
                    <a:alpha val="99000"/>
                  </a:srgbClr>
                </a:solidFill>
                <a:latin typeface="Archivo" pitchFamily="34" charset="0"/>
                <a:ea typeface="Archivo" pitchFamily="34" charset="-122"/>
                <a:cs typeface="Archivo" pitchFamily="34" charset="-120"/>
              </a:rPr>
              <a:t>portfólio</a:t>
            </a:r>
            <a:pPr algn="l"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(6) acompanháveis, </a:t>
            </a:r>
            <a:endParaRPr lang="en-US" sz="1500" dirty="0"/>
          </a:p>
          <a:p>
            <a:pPr algn="l"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permitindo </a:t>
            </a:r>
            <a:pPr algn="l" indent="0" marL="0">
              <a:lnSpc>
                <a:spcPts val="2025"/>
              </a:lnSpc>
              <a:buNone/>
            </a:pPr>
            <a:r>
              <a:rPr lang="en-US" sz="2250" b="1" u="sng" spc="-45" kern="0" dirty="0">
                <a:solidFill>
                  <a:srgbClr val="000000">
                    <a:alpha val="99000"/>
                  </a:srgbClr>
                </a:solidFill>
                <a:latin typeface="Archivo" pitchFamily="34" charset="0"/>
                <a:ea typeface="Archivo" pitchFamily="34" charset="-122"/>
                <a:cs typeface="Archivo" pitchFamily="34" charset="-120"/>
              </a:rPr>
              <a:t>sustentabilidade e expansão</a:t>
            </a:r>
            <a:pPr algn="l"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 da empresa ao longo de </a:t>
            </a:r>
            <a:pPr algn="l" indent="0" marL="0">
              <a:lnSpc>
                <a:spcPts val="1688"/>
              </a:lnSpc>
              <a:buNone/>
            </a:pPr>
            <a:r>
              <a:rPr lang="en-US" sz="1875" spc="-37" kern="0" dirty="0">
                <a:solidFill>
                  <a:srgbClr val="000000">
                    <a:alpha val="99000"/>
                  </a:srgbClr>
                </a:solidFill>
                <a:latin typeface="Archivo" pitchFamily="34" charset="0"/>
                <a:ea typeface="Archivo" pitchFamily="34" charset="-122"/>
                <a:cs typeface="Archivo" pitchFamily="34" charset="-120"/>
              </a:rPr>
              <a:t>2026</a:t>
            </a:r>
            <a:pPr algn="l"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 (7).</a:t>
            </a:r>
            <a:endParaRPr lang="en-US"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E67268"/>
        </a:solidFill>
      </p:bgPr>
    </p:bg>
    <p:spTree>
      <p:nvGrpSpPr>
        <p:cNvPr id="1" name=""/>
        <p:cNvGrpSpPr/>
        <p:nvPr/>
      </p:nvGrpSpPr>
      <p:grpSpPr>
        <a:xfrm>
          <a:off x="0" y="0"/>
          <a:ext cx="0" cy="0"/>
          <a:chOff x="0" y="0"/>
          <a:chExt cx="0" cy="0"/>
        </a:xfrm>
      </p:grpSpPr>
      <p:sp>
        <p:nvSpPr>
          <p:cNvPr id="2" name="Text 0"/>
          <p:cNvSpPr/>
          <p:nvPr/>
        </p:nvSpPr>
        <p:spPr>
          <a:xfrm>
            <a:off x="2280940" y="274797"/>
            <a:ext cx="2294792" cy="2294792"/>
          </a:xfrm>
          <a:prstGeom prst="diamond">
            <a:avLst/>
          </a:prstGeom>
          <a:solidFill>
            <a:srgbClr val="A7CAF5"/>
          </a:solidFill>
          <a:ln/>
        </p:spPr>
        <p:txBody>
          <a:bodyPr wrap="square" rtlCol="0" anchor="ctr"/>
          <a:lstStyle/>
          <a:p>
            <a:pPr indent="0" marL="0">
              <a:buNone/>
            </a:pPr>
            <a:endParaRPr lang="en-US" dirty="0"/>
          </a:p>
        </p:txBody>
      </p:sp>
      <p:sp>
        <p:nvSpPr>
          <p:cNvPr id="3" name="Text 1"/>
          <p:cNvSpPr/>
          <p:nvPr/>
        </p:nvSpPr>
        <p:spPr>
          <a:xfrm>
            <a:off x="5166140" y="271463"/>
            <a:ext cx="2294792" cy="2294792"/>
          </a:xfrm>
          <a:prstGeom prst="diamond">
            <a:avLst/>
          </a:prstGeom>
          <a:solidFill>
            <a:srgbClr val="EDBB75"/>
          </a:solidFill>
          <a:ln/>
        </p:spPr>
        <p:txBody>
          <a:bodyPr wrap="square" rtlCol="0" anchor="ctr"/>
          <a:lstStyle/>
          <a:p>
            <a:pPr indent="0" marL="0">
              <a:buNone/>
            </a:pPr>
            <a:endParaRPr lang="en-US" dirty="0"/>
          </a:p>
        </p:txBody>
      </p:sp>
      <p:sp>
        <p:nvSpPr>
          <p:cNvPr id="4" name="Text 2"/>
          <p:cNvSpPr/>
          <p:nvPr/>
        </p:nvSpPr>
        <p:spPr>
          <a:xfrm>
            <a:off x="4745478" y="1319008"/>
            <a:ext cx="243135" cy="243135"/>
          </a:xfrm>
          <a:prstGeom prst="ellipse">
            <a:avLst/>
          </a:prstGeom>
          <a:solidFill>
            <a:srgbClr val="1D4FCD"/>
          </a:solidFill>
          <a:ln w="50800">
            <a:solidFill>
              <a:srgbClr val="1D4FCD"/>
            </a:solidFill>
            <a:prstDash val="lgDash"/>
          </a:ln>
        </p:spPr>
        <p:txBody>
          <a:bodyPr wrap="square" rtlCol="0" anchor="ctr"/>
          <a:lstStyle/>
          <a:p>
            <a:pPr indent="0" marL="0">
              <a:buNone/>
            </a:pPr>
            <a:endParaRPr lang="en-US" dirty="0"/>
          </a:p>
        </p:txBody>
      </p:sp>
      <p:pic>
        <p:nvPicPr>
          <p:cNvPr id="5" name="Image 0" descr="preencoded.png">    </p:cNvPr>
          <p:cNvPicPr>
            <a:picLocks noChangeAspect="1"/>
          </p:cNvPicPr>
          <p:nvPr/>
        </p:nvPicPr>
        <p:blipFill>
          <a:blip r:embed="rId1"/>
          <a:stretch>
            <a:fillRect/>
          </a:stretch>
        </p:blipFill>
        <p:spPr>
          <a:xfrm>
            <a:off x="566738" y="0"/>
            <a:ext cx="8577263" cy="5143500"/>
          </a:xfrm>
          <a:prstGeom prst="rect">
            <a:avLst/>
          </a:prstGeom>
        </p:spPr>
      </p:pic>
      <p:sp>
        <p:nvSpPr>
          <p:cNvPr id="6" name="Text 3"/>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7" name="Text 4"/>
          <p:cNvSpPr/>
          <p:nvPr/>
        </p:nvSpPr>
        <p:spPr>
          <a:xfrm>
            <a:off x="4625411" y="1725883"/>
            <a:ext cx="952500"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problema</a:t>
            </a:r>
            <a:endParaRPr lang="en-US" sz="1354" dirty="0"/>
          </a:p>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claro</a:t>
            </a:r>
            <a:endParaRPr lang="en-US" sz="1354" dirty="0"/>
          </a:p>
        </p:txBody>
      </p:sp>
      <p:sp>
        <p:nvSpPr>
          <p:cNvPr id="8" name="Text 5"/>
          <p:cNvSpPr/>
          <p:nvPr/>
        </p:nvSpPr>
        <p:spPr>
          <a:xfrm>
            <a:off x="7146689" y="1792584"/>
            <a:ext cx="1070846"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solução e revisão</a:t>
            </a:r>
            <a:endParaRPr lang="en-US" sz="1354" dirty="0"/>
          </a:p>
        </p:txBody>
      </p:sp>
      <p:sp>
        <p:nvSpPr>
          <p:cNvPr id="9" name="Text 6"/>
          <p:cNvSpPr/>
          <p:nvPr/>
        </p:nvSpPr>
        <p:spPr>
          <a:xfrm>
            <a:off x="1957388" y="1759232"/>
            <a:ext cx="981075"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problema </a:t>
            </a:r>
            <a:endParaRPr lang="en-US" sz="1354" dirty="0"/>
          </a:p>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geral</a:t>
            </a:r>
            <a:endParaRPr lang="en-US" sz="1354" dirty="0"/>
          </a:p>
        </p:txBody>
      </p:sp>
      <p:sp>
        <p:nvSpPr>
          <p:cNvPr id="10" name="Text 7"/>
          <p:cNvSpPr/>
          <p:nvPr/>
        </p:nvSpPr>
        <p:spPr>
          <a:xfrm>
            <a:off x="2481263" y="3186113"/>
            <a:ext cx="4914900" cy="1300163"/>
          </a:xfrm>
          <a:prstGeom prst="rect">
            <a:avLst/>
          </a:prstGeom>
          <a:noFill/>
          <a:ln/>
        </p:spPr>
        <p:txBody>
          <a:bodyPr wrap="square" rtlCol="0" anchor="ctr"/>
          <a:lstStyle/>
          <a:p>
            <a:pPr algn="l" indent="0" marL="0">
              <a:lnSpc>
                <a:spcPts val="1452"/>
              </a:lnSpc>
              <a:buNone/>
            </a:pPr>
            <a:r>
              <a:rPr lang="en-US" sz="1200" spc="-24" kern="0" dirty="0">
                <a:solidFill>
                  <a:srgbClr val="000000">
                    <a:alpha val="99000"/>
                  </a:srgbClr>
                </a:solidFill>
                <a:latin typeface="Archivo" pitchFamily="34" charset="0"/>
                <a:ea typeface="Archivo" pitchFamily="34" charset="-122"/>
                <a:cs typeface="Archivo" pitchFamily="34" charset="-120"/>
              </a:rPr>
              <a:t>o desafio é:</a:t>
            </a:r>
            <a:endParaRPr lang="en-US" sz="1200" dirty="0"/>
          </a:p>
          <a:p>
            <a:pPr algn="l" indent="0" marL="0">
              <a:lnSpc>
                <a:spcPts val="1452"/>
              </a:lnSpc>
              <a:buNone/>
            </a:pPr>
            <a:r>
              <a:rPr lang="en-US" sz="1200" spc="-24" kern="0" dirty="0">
                <a:solidFill>
                  <a:srgbClr val="000000">
                    <a:alpha val="99000"/>
                  </a:srgbClr>
                </a:solidFill>
                <a:latin typeface="Archivo" pitchFamily="34" charset="0"/>
                <a:ea typeface="Archivo" pitchFamily="34" charset="-122"/>
                <a:cs typeface="Archivo" pitchFamily="34" charset="-120"/>
              </a:rPr>
              <a:t>construir uma </a:t>
            </a:r>
            <a:pPr algn="l" indent="0" marL="0">
              <a:lnSpc>
                <a:spcPts val="1452"/>
              </a:lnSpc>
              <a:buNone/>
            </a:pPr>
            <a:r>
              <a:rPr lang="en-US" sz="1200" b="1" u="sng" spc="-24" kern="0" dirty="0">
                <a:solidFill>
                  <a:srgbClr val="000000">
                    <a:alpha val="99000"/>
                  </a:srgbClr>
                </a:solidFill>
                <a:latin typeface="Archivo" pitchFamily="34" charset="0"/>
                <a:ea typeface="Archivo" pitchFamily="34" charset="-122"/>
                <a:cs typeface="Archivo" pitchFamily="34" charset="-120"/>
              </a:rPr>
              <a:t>estratégia de produto</a:t>
            </a:r>
            <a:pPr algn="l" indent="0" marL="0">
              <a:lnSpc>
                <a:spcPts val="1452"/>
              </a:lnSpc>
              <a:buNone/>
            </a:pPr>
            <a:r>
              <a:rPr lang="en-US" sz="1200" spc="-24" kern="0" dirty="0">
                <a:solidFill>
                  <a:srgbClr val="000000">
                    <a:alpha val="99000"/>
                  </a:srgbClr>
                </a:solidFill>
                <a:latin typeface="Archivo" pitchFamily="34" charset="0"/>
                <a:ea typeface="Archivo" pitchFamily="34" charset="-122"/>
                <a:cs typeface="Archivo" pitchFamily="34" charset="-120"/>
              </a:rPr>
              <a:t> (1) que </a:t>
            </a:r>
            <a:pPr algn="l" indent="0" marL="0">
              <a:lnSpc>
                <a:spcPts val="1452"/>
              </a:lnSpc>
              <a:buNone/>
            </a:pPr>
            <a:r>
              <a:rPr lang="en-US" sz="1200" b="1" u="sng" spc="-24" kern="0" dirty="0">
                <a:solidFill>
                  <a:srgbClr val="000000">
                    <a:alpha val="99000"/>
                  </a:srgbClr>
                </a:solidFill>
                <a:latin typeface="Archivo" pitchFamily="34" charset="0"/>
                <a:ea typeface="Archivo" pitchFamily="34" charset="-122"/>
                <a:cs typeface="Archivo" pitchFamily="34" charset="-120"/>
              </a:rPr>
              <a:t>conecte resultados </a:t>
            </a:r>
            <a:pPr algn="l" indent="0" marL="0">
              <a:lnSpc>
                <a:spcPts val="1452"/>
              </a:lnSpc>
              <a:buNone/>
            </a:pPr>
            <a:r>
              <a:rPr lang="en-US" sz="1200" spc="-24" kern="0" dirty="0">
                <a:solidFill>
                  <a:srgbClr val="000000">
                    <a:alpha val="99000"/>
                  </a:srgbClr>
                </a:solidFill>
                <a:latin typeface="Archivo" pitchFamily="34" charset="0"/>
                <a:ea typeface="Archivo" pitchFamily="34" charset="-122"/>
                <a:cs typeface="Archivo" pitchFamily="34" charset="-120"/>
              </a:rPr>
              <a:t>financeiros e tecnológicos, e traga clareza de oferta ao mercado (2), operado em práticas mensuráveis (3); viabilizando </a:t>
            </a:r>
            <a:pPr algn="l" indent="0" marL="0">
              <a:lnSpc>
                <a:spcPts val="1452"/>
              </a:lnSpc>
              <a:buNone/>
            </a:pPr>
            <a:r>
              <a:rPr lang="en-US" sz="1200" b="1" u="sng" spc="-24" kern="0" dirty="0">
                <a:solidFill>
                  <a:srgbClr val="000000">
                    <a:alpha val="99000"/>
                  </a:srgbClr>
                </a:solidFill>
                <a:latin typeface="Archivo" pitchFamily="34" charset="0"/>
                <a:ea typeface="Archivo" pitchFamily="34" charset="-122"/>
                <a:cs typeface="Archivo" pitchFamily="34" charset="-120"/>
              </a:rPr>
              <a:t>escala territorial</a:t>
            </a:r>
            <a:pPr algn="l" indent="0" marL="0">
              <a:lnSpc>
                <a:spcPts val="1452"/>
              </a:lnSpc>
              <a:buNone/>
            </a:pPr>
            <a:r>
              <a:rPr lang="en-US" sz="1200" spc="-24" kern="0" dirty="0">
                <a:solidFill>
                  <a:srgbClr val="000000">
                    <a:alpha val="99000"/>
                  </a:srgbClr>
                </a:solidFill>
                <a:latin typeface="Archivo" pitchFamily="34" charset="0"/>
                <a:ea typeface="Archivo" pitchFamily="34" charset="-122"/>
                <a:cs typeface="Archivo" pitchFamily="34" charset="-120"/>
              </a:rPr>
              <a:t> (4),</a:t>
            </a:r>
            <a:pPr algn="l" indent="0" marL="0">
              <a:lnSpc>
                <a:spcPts val="1452"/>
              </a:lnSpc>
              <a:buNone/>
            </a:pPr>
            <a:r>
              <a:rPr lang="en-US" sz="1200" b="1" u="sng" spc="-24" kern="0" dirty="0">
                <a:solidFill>
                  <a:srgbClr val="000000">
                    <a:alpha val="99000"/>
                  </a:srgbClr>
                </a:solidFill>
                <a:latin typeface="Archivo" pitchFamily="34" charset="0"/>
                <a:ea typeface="Archivo" pitchFamily="34" charset="-122"/>
                <a:cs typeface="Archivo" pitchFamily="34" charset="-120"/>
              </a:rPr>
              <a:t> operacional</a:t>
            </a:r>
            <a:pPr algn="l" indent="0" marL="0">
              <a:lnSpc>
                <a:spcPts val="1452"/>
              </a:lnSpc>
              <a:buNone/>
            </a:pPr>
            <a:r>
              <a:rPr lang="en-US" sz="1200" spc="-24" kern="0" dirty="0">
                <a:solidFill>
                  <a:srgbClr val="000000">
                    <a:alpha val="99000"/>
                  </a:srgbClr>
                </a:solidFill>
                <a:latin typeface="Archivo" pitchFamily="34" charset="0"/>
                <a:ea typeface="Archivo" pitchFamily="34" charset="-122"/>
                <a:cs typeface="Archivo" pitchFamily="34" charset="-120"/>
              </a:rPr>
              <a:t> (5) e de </a:t>
            </a:r>
            <a:pPr algn="l" indent="0" marL="0">
              <a:lnSpc>
                <a:spcPts val="1452"/>
              </a:lnSpc>
              <a:buNone/>
            </a:pPr>
            <a:r>
              <a:rPr lang="en-US" sz="1200" b="1" u="sng" spc="-24" kern="0" dirty="0">
                <a:solidFill>
                  <a:srgbClr val="000000">
                    <a:alpha val="99000"/>
                  </a:srgbClr>
                </a:solidFill>
                <a:latin typeface="Archivo" pitchFamily="34" charset="0"/>
                <a:ea typeface="Archivo" pitchFamily="34" charset="-122"/>
                <a:cs typeface="Archivo" pitchFamily="34" charset="-120"/>
              </a:rPr>
              <a:t>portfólio</a:t>
            </a:r>
            <a:pPr algn="l" indent="0" marL="0">
              <a:lnSpc>
                <a:spcPts val="1452"/>
              </a:lnSpc>
              <a:buNone/>
            </a:pPr>
            <a:r>
              <a:rPr lang="en-US" sz="1200" spc="-24" kern="0" dirty="0">
                <a:solidFill>
                  <a:srgbClr val="000000">
                    <a:alpha val="99000"/>
                  </a:srgbClr>
                </a:solidFill>
                <a:latin typeface="Archivo" pitchFamily="34" charset="0"/>
                <a:ea typeface="Archivo" pitchFamily="34" charset="-122"/>
                <a:cs typeface="Archivo" pitchFamily="34" charset="-120"/>
              </a:rPr>
              <a:t>(6) acompanháveis; permitindo </a:t>
            </a:r>
            <a:pPr algn="l" indent="0" marL="0">
              <a:lnSpc>
                <a:spcPts val="1452"/>
              </a:lnSpc>
              <a:buNone/>
            </a:pPr>
            <a:r>
              <a:rPr lang="en-US" sz="1200" b="1" u="sng" spc="-24" kern="0" dirty="0">
                <a:solidFill>
                  <a:srgbClr val="000000">
                    <a:alpha val="99000"/>
                  </a:srgbClr>
                </a:solidFill>
                <a:latin typeface="Archivo" pitchFamily="34" charset="0"/>
                <a:ea typeface="Archivo" pitchFamily="34" charset="-122"/>
                <a:cs typeface="Archivo" pitchFamily="34" charset="-120"/>
              </a:rPr>
              <a:t>sustentabilidade e expansão</a:t>
            </a:r>
            <a:pPr algn="l" indent="0" marL="0">
              <a:lnSpc>
                <a:spcPts val="1452"/>
              </a:lnSpc>
              <a:buNone/>
            </a:pPr>
            <a:r>
              <a:rPr lang="en-US" sz="1200" spc="-24" kern="0" dirty="0">
                <a:solidFill>
                  <a:srgbClr val="000000">
                    <a:alpha val="99000"/>
                  </a:srgbClr>
                </a:solidFill>
                <a:latin typeface="Archivo" pitchFamily="34" charset="0"/>
                <a:ea typeface="Archivo" pitchFamily="34" charset="-122"/>
                <a:cs typeface="Archivo" pitchFamily="34" charset="-120"/>
              </a:rPr>
              <a:t> da empresa ao longo de </a:t>
            </a:r>
            <a:pPr algn="l" indent="0" marL="0">
              <a:lnSpc>
                <a:spcPts val="1452"/>
              </a:lnSpc>
              <a:buNone/>
            </a:pPr>
            <a:r>
              <a:rPr lang="en-US" sz="1200" spc="-24" kern="0" dirty="0">
                <a:solidFill>
                  <a:srgbClr val="000000">
                    <a:alpha val="99000"/>
                  </a:srgbClr>
                </a:solidFill>
                <a:latin typeface="Archivo" pitchFamily="34" charset="0"/>
                <a:ea typeface="Archivo" pitchFamily="34" charset="-122"/>
                <a:cs typeface="Archivo" pitchFamily="34" charset="-120"/>
              </a:rPr>
              <a:t>2026</a:t>
            </a:r>
            <a:pPr algn="l" indent="0" marL="0">
              <a:lnSpc>
                <a:spcPts val="1452"/>
              </a:lnSpc>
              <a:buNone/>
            </a:pPr>
            <a:r>
              <a:rPr lang="en-US" sz="1200" spc="-24" kern="0" dirty="0">
                <a:solidFill>
                  <a:srgbClr val="000000">
                    <a:alpha val="99000"/>
                  </a:srgbClr>
                </a:solidFill>
                <a:latin typeface="Archivo" pitchFamily="34" charset="0"/>
                <a:ea typeface="Archivo" pitchFamily="34" charset="-122"/>
                <a:cs typeface="Archivo" pitchFamily="34" charset="-120"/>
              </a:rPr>
              <a:t> (7).</a:t>
            </a:r>
            <a:endParaRPr lang="en-US" sz="1200" dirty="0"/>
          </a:p>
        </p:txBody>
      </p:sp>
      <p:sp>
        <p:nvSpPr>
          <p:cNvPr id="11" name="Text 8"/>
          <p:cNvSpPr/>
          <p:nvPr/>
        </p:nvSpPr>
        <p:spPr>
          <a:xfrm>
            <a:off x="5534025" y="1000125"/>
            <a:ext cx="2071688" cy="714375"/>
          </a:xfrm>
          <a:prstGeom prst="rect">
            <a:avLst/>
          </a:prstGeom>
          <a:noFill/>
          <a:ln/>
        </p:spPr>
        <p:txBody>
          <a:bodyPr wrap="square" rtlCol="0" anchor="ctr"/>
          <a:lstStyle/>
          <a:p>
            <a:pPr algn="ctr" indent="0" marL="0">
              <a:lnSpc>
                <a:spcPts val="1875"/>
              </a:lnSpc>
              <a:buNone/>
            </a:pPr>
            <a:r>
              <a:rPr lang="en-US" sz="1875" b="1" spc="-75" kern="0" dirty="0">
                <a:solidFill>
                  <a:srgbClr val="000000">
                    <a:alpha val="99000"/>
                  </a:srgbClr>
                </a:solidFill>
                <a:latin typeface="Pragati Narrow" pitchFamily="34" charset="0"/>
                <a:ea typeface="Pragati Narrow" pitchFamily="34" charset="-122"/>
                <a:cs typeface="Pragati Narrow" pitchFamily="34" charset="-120"/>
              </a:rPr>
              <a:t>o que vamos destrinchar no segundo diamante?</a:t>
            </a:r>
            <a:endParaRPr lang="en-US" sz="187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pic>
        <p:nvPicPr>
          <p:cNvPr id="3" name="Image 1" descr="preencoded.png">    </p:cNvPr>
          <p:cNvPicPr>
            <a:picLocks noChangeAspect="1"/>
          </p:cNvPicPr>
          <p:nvPr/>
        </p:nvPicPr>
        <p:blipFill>
          <a:blip r:embed="rId2"/>
          <a:stretch>
            <a:fillRect/>
          </a:stretch>
        </p:blipFill>
        <p:spPr>
          <a:xfrm>
            <a:off x="666750" y="171450"/>
            <a:ext cx="8382000" cy="4658704"/>
          </a:xfrm>
          <a:prstGeom prst="rect">
            <a:avLst/>
          </a:prstGeom>
        </p:spPr>
      </p:pic>
      <p:sp>
        <p:nvSpPr>
          <p:cNvPr id="4"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D4FCD"/>
        </a:solidFill>
      </p:bgPr>
    </p:bg>
    <p:spTree>
      <p:nvGrpSpPr>
        <p:cNvPr id="1" name=""/>
        <p:cNvGrpSpPr/>
        <p:nvPr/>
      </p:nvGrpSpPr>
      <p:grpSpPr>
        <a:xfrm>
          <a:off x="0" y="0"/>
          <a:ext cx="0" cy="0"/>
          <a:chOff x="0" y="0"/>
          <a:chExt cx="0" cy="0"/>
        </a:xfrm>
      </p:grpSpPr>
      <p:sp>
        <p:nvSpPr>
          <p:cNvPr id="2" name="Shape 0"/>
          <p:cNvSpPr/>
          <p:nvPr/>
        </p:nvSpPr>
        <p:spPr>
          <a:xfrm>
            <a:off x="647700" y="2571750"/>
            <a:ext cx="2019300" cy="2143125"/>
          </a:xfrm>
          <a:prstGeom prst="rect">
            <a:avLst/>
          </a:prstGeom>
          <a:noFill/>
          <a:ln/>
        </p:spPr>
      </p:sp>
      <p:sp>
        <p:nvSpPr>
          <p:cNvPr id="3" name="Text 1"/>
          <p:cNvSpPr/>
          <p:nvPr/>
        </p:nvSpPr>
        <p:spPr>
          <a:xfrm rot="5400000">
            <a:off x="5595938" y="3733800"/>
            <a:ext cx="1314450" cy="381000"/>
          </a:xfrm>
          <a:prstGeom prst="leftArrow">
            <a:avLst/>
          </a:prstGeom>
          <a:solidFill>
            <a:srgbClr val="1D4FCD"/>
          </a:solidFill>
          <a:ln w="12700">
            <a:solidFill>
              <a:srgbClr val="000000"/>
            </a:solidFill>
          </a:ln>
        </p:spPr>
        <p:txBody>
          <a:bodyPr wrap="square" rtlCol="0" anchor="ctr"/>
          <a:lstStyle/>
          <a:p>
            <a:pPr indent="0" marL="0">
              <a:buNone/>
            </a:pPr>
            <a:endParaRPr lang="en-US" dirty="0"/>
          </a:p>
        </p:txBody>
      </p:sp>
      <p:sp>
        <p:nvSpPr>
          <p:cNvPr id="4" name="Text 2"/>
          <p:cNvSpPr/>
          <p:nvPr/>
        </p:nvSpPr>
        <p:spPr>
          <a:xfrm>
            <a:off x="3573391" y="1332072"/>
            <a:ext cx="2477928" cy="2477928"/>
          </a:xfrm>
          <a:prstGeom prst="diamond">
            <a:avLst/>
          </a:prstGeom>
          <a:solidFill>
            <a:srgbClr val="1D4FCD"/>
          </a:solidFill>
          <a:ln/>
        </p:spPr>
        <p:txBody>
          <a:bodyPr wrap="square" rtlCol="0" anchor="ctr"/>
          <a:lstStyle/>
          <a:p>
            <a:pPr indent="0" marL="0">
              <a:buNone/>
            </a:pPr>
            <a:endParaRPr lang="en-US" dirty="0"/>
          </a:p>
        </p:txBody>
      </p:sp>
      <p:sp>
        <p:nvSpPr>
          <p:cNvPr id="5" name="Text 3"/>
          <p:cNvSpPr/>
          <p:nvPr/>
        </p:nvSpPr>
        <p:spPr>
          <a:xfrm>
            <a:off x="3666827" y="1421771"/>
            <a:ext cx="2294792" cy="2294792"/>
          </a:xfrm>
          <a:prstGeom prst="diamond">
            <a:avLst/>
          </a:prstGeom>
          <a:solidFill>
            <a:srgbClr val="A7CAF5"/>
          </a:solidFill>
          <a:ln/>
        </p:spPr>
        <p:txBody>
          <a:bodyPr wrap="square" rtlCol="0" anchor="ctr"/>
          <a:lstStyle/>
          <a:p>
            <a:pPr indent="0" marL="0">
              <a:buNone/>
            </a:pPr>
            <a:endParaRPr lang="en-US" dirty="0"/>
          </a:p>
        </p:txBody>
      </p:sp>
      <p:sp>
        <p:nvSpPr>
          <p:cNvPr id="6" name="Text 4"/>
          <p:cNvSpPr/>
          <p:nvPr/>
        </p:nvSpPr>
        <p:spPr>
          <a:xfrm>
            <a:off x="6454857" y="1328738"/>
            <a:ext cx="2477928" cy="2477928"/>
          </a:xfrm>
          <a:prstGeom prst="diamond">
            <a:avLst/>
          </a:prstGeom>
          <a:solidFill>
            <a:srgbClr val="E67268"/>
          </a:solidFill>
          <a:ln/>
        </p:spPr>
        <p:txBody>
          <a:bodyPr wrap="square" rtlCol="0" anchor="ctr"/>
          <a:lstStyle/>
          <a:p>
            <a:pPr indent="0" marL="0">
              <a:buNone/>
            </a:pPr>
            <a:endParaRPr lang="en-US" dirty="0"/>
          </a:p>
        </p:txBody>
      </p:sp>
      <p:sp>
        <p:nvSpPr>
          <p:cNvPr id="7" name="Text 5"/>
          <p:cNvSpPr/>
          <p:nvPr/>
        </p:nvSpPr>
        <p:spPr>
          <a:xfrm>
            <a:off x="6552033" y="1418437"/>
            <a:ext cx="2294792" cy="2294792"/>
          </a:xfrm>
          <a:prstGeom prst="diamond">
            <a:avLst/>
          </a:prstGeom>
          <a:solidFill>
            <a:srgbClr val="EDBB75"/>
          </a:solidFill>
          <a:ln/>
        </p:spPr>
        <p:txBody>
          <a:bodyPr wrap="square" rtlCol="0" anchor="ctr"/>
          <a:lstStyle/>
          <a:p>
            <a:pPr indent="0" marL="0">
              <a:buNone/>
            </a:pPr>
            <a:endParaRPr lang="en-US" dirty="0"/>
          </a:p>
        </p:txBody>
      </p:sp>
      <p:sp>
        <p:nvSpPr>
          <p:cNvPr id="8" name="Text 6"/>
          <p:cNvSpPr/>
          <p:nvPr/>
        </p:nvSpPr>
        <p:spPr>
          <a:xfrm>
            <a:off x="6131361" y="2465983"/>
            <a:ext cx="243135" cy="243135"/>
          </a:xfrm>
          <a:prstGeom prst="ellipse">
            <a:avLst/>
          </a:prstGeom>
          <a:solidFill>
            <a:srgbClr val="1D4FCD"/>
          </a:solidFill>
          <a:ln w="50800">
            <a:solidFill>
              <a:srgbClr val="1D4FCD"/>
            </a:solidFill>
            <a:prstDash val="lgDash"/>
          </a:ln>
        </p:spPr>
        <p:txBody>
          <a:bodyPr wrap="square" rtlCol="0" anchor="ctr"/>
          <a:lstStyle/>
          <a:p>
            <a:pPr indent="0" marL="0">
              <a:buNone/>
            </a:pPr>
            <a:endParaRPr lang="en-US" dirty="0"/>
          </a:p>
        </p:txBody>
      </p:sp>
      <p:sp>
        <p:nvSpPr>
          <p:cNvPr id="9" name="Shape 7"/>
          <p:cNvSpPr/>
          <p:nvPr/>
        </p:nvSpPr>
        <p:spPr>
          <a:xfrm rot="5400000">
            <a:off x="4226495" y="2550543"/>
            <a:ext cx="1167261" cy="0"/>
          </a:xfrm>
          <a:prstGeom prst="line">
            <a:avLst/>
          </a:prstGeom>
          <a:noFill/>
          <a:ln w="35574">
            <a:solidFill>
              <a:srgbClr val="1D4FCD"/>
            </a:solidFill>
            <a:prstDash val="solid"/>
          </a:ln>
        </p:spPr>
      </p:sp>
      <p:sp>
        <p:nvSpPr>
          <p:cNvPr id="10" name="Shape 8"/>
          <p:cNvSpPr/>
          <p:nvPr/>
        </p:nvSpPr>
        <p:spPr>
          <a:xfrm rot="5400000">
            <a:off x="7112570" y="2550543"/>
            <a:ext cx="1167261" cy="0"/>
          </a:xfrm>
          <a:prstGeom prst="line">
            <a:avLst/>
          </a:prstGeom>
          <a:noFill/>
          <a:ln w="35574">
            <a:solidFill>
              <a:srgbClr val="E67268"/>
            </a:solidFill>
            <a:prstDash val="solid"/>
          </a:ln>
        </p:spPr>
      </p:sp>
      <p:pic>
        <p:nvPicPr>
          <p:cNvPr id="11" name="Image 0" descr="preencoded.png">    </p:cNvPr>
          <p:cNvPicPr>
            <a:picLocks noChangeAspect="1"/>
          </p:cNvPicPr>
          <p:nvPr/>
        </p:nvPicPr>
        <p:blipFill>
          <a:blip r:embed="rId1"/>
          <a:stretch>
            <a:fillRect/>
          </a:stretch>
        </p:blipFill>
        <p:spPr>
          <a:xfrm>
            <a:off x="3138488" y="0"/>
            <a:ext cx="6005513" cy="5143500"/>
          </a:xfrm>
          <a:prstGeom prst="rect">
            <a:avLst/>
          </a:prstGeom>
        </p:spPr>
      </p:pic>
      <p:sp>
        <p:nvSpPr>
          <p:cNvPr id="12" name="Text 9"/>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O ESTUDO</a:t>
            </a:r>
            <a:endParaRPr lang="en-US" sz="1800" dirty="0"/>
          </a:p>
        </p:txBody>
      </p:sp>
      <p:sp>
        <p:nvSpPr>
          <p:cNvPr id="13" name="Text 10"/>
          <p:cNvSpPr/>
          <p:nvPr/>
        </p:nvSpPr>
        <p:spPr>
          <a:xfrm>
            <a:off x="171450" y="4857750"/>
            <a:ext cx="700088" cy="114300"/>
          </a:xfrm>
          <a:prstGeom prst="rect">
            <a:avLst/>
          </a:prstGeom>
          <a:noFill/>
          <a:ln/>
        </p:spPr>
        <p:txBody>
          <a:bodyPr wrap="square" rtlCol="0" anchor="ctr"/>
          <a:lstStyle/>
          <a:p>
            <a:pPr algn="l" indent="0" marL="0">
              <a:lnSpc>
                <a:spcPts val="900"/>
              </a:lnSpc>
              <a:buNone/>
            </a:pPr>
            <a:r>
              <a:rPr lang="en-US" sz="900" dirty="0">
                <a:solidFill>
                  <a:srgbClr val="000000">
                    <a:alpha val="99000"/>
                  </a:srgbClr>
                </a:solidFill>
                <a:latin typeface="Pragati Narrow" pitchFamily="34" charset="0"/>
                <a:ea typeface="Pragati Narrow" pitchFamily="34" charset="-122"/>
                <a:cs typeface="Pragati Narrow" pitchFamily="34" charset="-120"/>
              </a:rPr>
              <a:t>0.0.24</a:t>
            </a:r>
            <a:endParaRPr lang="en-US" sz="900" dirty="0"/>
          </a:p>
        </p:txBody>
      </p:sp>
      <p:sp>
        <p:nvSpPr>
          <p:cNvPr id="14" name="Text 11"/>
          <p:cNvSpPr/>
          <p:nvPr/>
        </p:nvSpPr>
        <p:spPr>
          <a:xfrm>
            <a:off x="5576888" y="4700588"/>
            <a:ext cx="1819275" cy="266700"/>
          </a:xfrm>
          <a:prstGeom prst="rect">
            <a:avLst/>
          </a:prstGeom>
          <a:noFill/>
          <a:ln/>
        </p:spPr>
        <p:txBody>
          <a:bodyPr wrap="square" rtlCol="0" anchor="ctr"/>
          <a:lstStyle/>
          <a:p>
            <a:pPr algn="ct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o objetivo deste trabalho foi chegar aqui</a:t>
            </a:r>
            <a:endParaRPr lang="en-US" sz="900" dirty="0"/>
          </a:p>
        </p:txBody>
      </p:sp>
      <p:sp>
        <p:nvSpPr>
          <p:cNvPr id="15" name="Text 12"/>
          <p:cNvSpPr/>
          <p:nvPr/>
        </p:nvSpPr>
        <p:spPr>
          <a:xfrm>
            <a:off x="5209874" y="1778493"/>
            <a:ext cx="938212" cy="171450"/>
          </a:xfrm>
          <a:prstGeom prst="rect">
            <a:avLst/>
          </a:prstGeom>
          <a:noFill/>
          <a:ln/>
        </p:spPr>
        <p:txBody>
          <a:bodyPr wrap="square" rtlCol="0" anchor="ctr"/>
          <a:lstStyle/>
          <a:p>
            <a:pPr algn="ctr" indent="0" marL="0">
              <a:lnSpc>
                <a:spcPts val="1354"/>
              </a:lnSpc>
              <a:buNone/>
            </a:pPr>
            <a:r>
              <a:rPr lang="en-US" sz="1354" spc="-54" kern="0" dirty="0">
                <a:solidFill>
                  <a:srgbClr val="1D4FCD">
                    <a:alpha val="99000"/>
                  </a:srgbClr>
                </a:solidFill>
                <a:latin typeface="Pragati Narrow" pitchFamily="34" charset="0"/>
                <a:ea typeface="Pragati Narrow" pitchFamily="34" charset="-122"/>
                <a:cs typeface="Pragati Narrow" pitchFamily="34" charset="-120"/>
              </a:rPr>
              <a:t>convergir</a:t>
            </a:r>
            <a:endParaRPr lang="en-US" sz="1354" dirty="0"/>
          </a:p>
        </p:txBody>
      </p:sp>
      <p:sp>
        <p:nvSpPr>
          <p:cNvPr id="16" name="Text 13"/>
          <p:cNvSpPr/>
          <p:nvPr/>
        </p:nvSpPr>
        <p:spPr>
          <a:xfrm>
            <a:off x="8205487" y="1888030"/>
            <a:ext cx="938212" cy="171450"/>
          </a:xfrm>
          <a:prstGeom prst="rect">
            <a:avLst/>
          </a:prstGeom>
          <a:noFill/>
          <a:ln/>
        </p:spPr>
        <p:txBody>
          <a:bodyPr wrap="square" rtlCol="0" anchor="ctr"/>
          <a:lstStyle/>
          <a:p>
            <a:pPr algn="ctr" indent="0" marL="0">
              <a:lnSpc>
                <a:spcPts val="1354"/>
              </a:lnSpc>
              <a:buNone/>
            </a:pPr>
            <a:r>
              <a:rPr lang="en-US" sz="1354" spc="-54" kern="0" dirty="0">
                <a:solidFill>
                  <a:srgbClr val="E67268">
                    <a:alpha val="99000"/>
                  </a:srgbClr>
                </a:solidFill>
                <a:latin typeface="Pragati Narrow" pitchFamily="34" charset="0"/>
                <a:ea typeface="Pragati Narrow" pitchFamily="34" charset="-122"/>
                <a:cs typeface="Pragati Narrow" pitchFamily="34" charset="-120"/>
              </a:rPr>
              <a:t>convergir</a:t>
            </a:r>
            <a:endParaRPr lang="en-US" sz="1354" dirty="0"/>
          </a:p>
        </p:txBody>
      </p:sp>
      <p:sp>
        <p:nvSpPr>
          <p:cNvPr id="17" name="Text 14"/>
          <p:cNvSpPr/>
          <p:nvPr/>
        </p:nvSpPr>
        <p:spPr>
          <a:xfrm>
            <a:off x="3862446" y="1876483"/>
            <a:ext cx="838200" cy="171450"/>
          </a:xfrm>
          <a:prstGeom prst="rect">
            <a:avLst/>
          </a:prstGeom>
          <a:noFill/>
          <a:ln/>
        </p:spPr>
        <p:txBody>
          <a:bodyPr wrap="square" rtlCol="0" anchor="ctr"/>
          <a:lstStyle/>
          <a:p>
            <a:pPr algn="ctr" indent="0" marL="0">
              <a:lnSpc>
                <a:spcPts val="1354"/>
              </a:lnSpc>
              <a:buNone/>
            </a:pPr>
            <a:r>
              <a:rPr lang="en-US" sz="1354" spc="-54" kern="0" dirty="0">
                <a:solidFill>
                  <a:srgbClr val="1D4FCD">
                    <a:alpha val="99000"/>
                  </a:srgbClr>
                </a:solidFill>
                <a:latin typeface="Pragati Narrow" pitchFamily="34" charset="0"/>
                <a:ea typeface="Pragati Narrow" pitchFamily="34" charset="-122"/>
                <a:cs typeface="Pragati Narrow" pitchFamily="34" charset="-120"/>
              </a:rPr>
              <a:t>divergir</a:t>
            </a:r>
            <a:endParaRPr lang="en-US" sz="1354" dirty="0"/>
          </a:p>
        </p:txBody>
      </p:sp>
      <p:sp>
        <p:nvSpPr>
          <p:cNvPr id="18" name="Text 15"/>
          <p:cNvSpPr/>
          <p:nvPr/>
        </p:nvSpPr>
        <p:spPr>
          <a:xfrm>
            <a:off x="4157021" y="2475988"/>
            <a:ext cx="938212" cy="17145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descobrir</a:t>
            </a:r>
            <a:endParaRPr lang="en-US" sz="1354" dirty="0"/>
          </a:p>
        </p:txBody>
      </p:sp>
      <p:sp>
        <p:nvSpPr>
          <p:cNvPr id="19" name="Text 16"/>
          <p:cNvSpPr/>
          <p:nvPr/>
        </p:nvSpPr>
        <p:spPr>
          <a:xfrm>
            <a:off x="5120846" y="2475988"/>
            <a:ext cx="776287" cy="17145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definir</a:t>
            </a:r>
            <a:endParaRPr lang="en-US" sz="1354" dirty="0"/>
          </a:p>
        </p:txBody>
      </p:sp>
      <p:sp>
        <p:nvSpPr>
          <p:cNvPr id="20" name="Text 17"/>
          <p:cNvSpPr/>
          <p:nvPr/>
        </p:nvSpPr>
        <p:spPr>
          <a:xfrm>
            <a:off x="6011298" y="2872857"/>
            <a:ext cx="952500"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problema</a:t>
            </a:r>
            <a:endParaRPr lang="en-US" sz="1354" dirty="0"/>
          </a:p>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claro</a:t>
            </a:r>
            <a:endParaRPr lang="en-US" sz="1354" dirty="0"/>
          </a:p>
        </p:txBody>
      </p:sp>
      <p:sp>
        <p:nvSpPr>
          <p:cNvPr id="21" name="Text 18"/>
          <p:cNvSpPr/>
          <p:nvPr/>
        </p:nvSpPr>
        <p:spPr>
          <a:xfrm>
            <a:off x="8532582" y="2939558"/>
            <a:ext cx="1070846"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solução e revisão</a:t>
            </a:r>
            <a:endParaRPr lang="en-US" sz="1354" dirty="0"/>
          </a:p>
        </p:txBody>
      </p:sp>
      <p:sp>
        <p:nvSpPr>
          <p:cNvPr id="22" name="Text 19"/>
          <p:cNvSpPr/>
          <p:nvPr/>
        </p:nvSpPr>
        <p:spPr>
          <a:xfrm>
            <a:off x="3343275" y="2906206"/>
            <a:ext cx="981075" cy="34290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problema </a:t>
            </a:r>
            <a:endParaRPr lang="en-US" sz="1354" dirty="0"/>
          </a:p>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geral</a:t>
            </a:r>
            <a:endParaRPr lang="en-US" sz="1354" dirty="0"/>
          </a:p>
        </p:txBody>
      </p:sp>
      <p:sp>
        <p:nvSpPr>
          <p:cNvPr id="23" name="Text 20"/>
          <p:cNvSpPr/>
          <p:nvPr/>
        </p:nvSpPr>
        <p:spPr>
          <a:xfrm>
            <a:off x="6800908" y="1809808"/>
            <a:ext cx="838200" cy="171450"/>
          </a:xfrm>
          <a:prstGeom prst="rect">
            <a:avLst/>
          </a:prstGeom>
          <a:noFill/>
          <a:ln/>
        </p:spPr>
        <p:txBody>
          <a:bodyPr wrap="square" rtlCol="0" anchor="ctr"/>
          <a:lstStyle/>
          <a:p>
            <a:pPr algn="ctr" indent="0" marL="0">
              <a:lnSpc>
                <a:spcPts val="1354"/>
              </a:lnSpc>
              <a:buNone/>
            </a:pPr>
            <a:r>
              <a:rPr lang="en-US" sz="1354" spc="-54" kern="0" dirty="0">
                <a:solidFill>
                  <a:srgbClr val="E67268">
                    <a:alpha val="99000"/>
                  </a:srgbClr>
                </a:solidFill>
                <a:latin typeface="Pragati Narrow" pitchFamily="34" charset="0"/>
                <a:ea typeface="Pragati Narrow" pitchFamily="34" charset="-122"/>
                <a:cs typeface="Pragati Narrow" pitchFamily="34" charset="-120"/>
              </a:rPr>
              <a:t>divergir</a:t>
            </a:r>
            <a:endParaRPr lang="en-US" sz="1354" dirty="0"/>
          </a:p>
        </p:txBody>
      </p:sp>
      <p:sp>
        <p:nvSpPr>
          <p:cNvPr id="24" name="Text 21"/>
          <p:cNvSpPr/>
          <p:nvPr/>
        </p:nvSpPr>
        <p:spPr>
          <a:xfrm>
            <a:off x="6991796" y="2442637"/>
            <a:ext cx="1090613" cy="17145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desenvolver</a:t>
            </a:r>
            <a:endParaRPr lang="en-US" sz="1354" dirty="0"/>
          </a:p>
        </p:txBody>
      </p:sp>
      <p:sp>
        <p:nvSpPr>
          <p:cNvPr id="25" name="Text 22"/>
          <p:cNvSpPr/>
          <p:nvPr/>
        </p:nvSpPr>
        <p:spPr>
          <a:xfrm>
            <a:off x="7915601" y="2445973"/>
            <a:ext cx="895350" cy="171450"/>
          </a:xfrm>
          <a:prstGeom prst="rect">
            <a:avLst/>
          </a:prstGeom>
          <a:noFill/>
          <a:ln/>
        </p:spPr>
        <p:txBody>
          <a:bodyPr wrap="square" rtlCol="0" anchor="ctr"/>
          <a:lstStyle/>
          <a:p>
            <a:pPr algn="ctr" indent="0" marL="0">
              <a:lnSpc>
                <a:spcPts val="1354"/>
              </a:lnSpc>
              <a:buNone/>
            </a:pPr>
            <a:r>
              <a:rPr lang="en-US" sz="1354" spc="-54" kern="0" dirty="0">
                <a:solidFill>
                  <a:srgbClr val="000000">
                    <a:alpha val="99000"/>
                  </a:srgbClr>
                </a:solidFill>
                <a:latin typeface="Pragati Narrow" pitchFamily="34" charset="0"/>
                <a:ea typeface="Pragati Narrow" pitchFamily="34" charset="-122"/>
                <a:cs typeface="Pragati Narrow" pitchFamily="34" charset="-120"/>
              </a:rPr>
              <a:t>entregar</a:t>
            </a:r>
            <a:endParaRPr lang="en-US" sz="1354" dirty="0"/>
          </a:p>
        </p:txBody>
      </p:sp>
      <p:sp>
        <p:nvSpPr>
          <p:cNvPr id="26" name="Text 23"/>
          <p:cNvSpPr/>
          <p:nvPr/>
        </p:nvSpPr>
        <p:spPr>
          <a:xfrm>
            <a:off x="647700" y="2571750"/>
            <a:ext cx="2476500" cy="219075"/>
          </a:xfrm>
          <a:prstGeom prst="rect">
            <a:avLst/>
          </a:prstGeom>
          <a:noFill/>
          <a:ln/>
        </p:spPr>
        <p:txBody>
          <a:bodyPr wrap="square" rtlCol="0" anchor="ctr"/>
          <a:lstStyle/>
          <a:p>
            <a:pPr algn="l" indent="0" marL="0">
              <a:lnSpc>
                <a:spcPts val="1725"/>
              </a:lnSpc>
              <a:buNone/>
            </a:pPr>
            <a:r>
              <a:rPr lang="en-US" sz="1725" spc="-69" kern="0" dirty="0">
                <a:solidFill>
                  <a:srgbClr val="FFFFFF">
                    <a:alpha val="99000"/>
                  </a:srgbClr>
                </a:solidFill>
                <a:latin typeface="Pragati Narrow" pitchFamily="34" charset="0"/>
                <a:ea typeface="Pragati Narrow" pitchFamily="34" charset="-122"/>
                <a:cs typeface="Pragati Narrow" pitchFamily="34" charset="-120"/>
              </a:rPr>
              <a:t>DIAMANTE DUPLO</a:t>
            </a:r>
            <a:endParaRPr lang="en-US" sz="1725" dirty="0"/>
          </a:p>
        </p:txBody>
      </p:sp>
      <p:sp>
        <p:nvSpPr>
          <p:cNvPr id="27" name="Text 24"/>
          <p:cNvSpPr/>
          <p:nvPr/>
        </p:nvSpPr>
        <p:spPr>
          <a:xfrm>
            <a:off x="647700" y="2981325"/>
            <a:ext cx="2471738" cy="1733550"/>
          </a:xfrm>
          <a:prstGeom prst="rect">
            <a:avLst/>
          </a:prstGeom>
          <a:noFill/>
          <a:ln/>
        </p:spPr>
        <p:txBody>
          <a:bodyPr wrap="square" rtlCol="0" anchor="ctr"/>
          <a:lstStyle/>
          <a:p>
            <a:pPr algn="l" indent="0" marL="0">
              <a:lnSpc>
                <a:spcPts val="1055"/>
              </a:lnSpc>
              <a:buNone/>
            </a:pPr>
            <a:r>
              <a:rPr lang="en-US" sz="900" b="1" dirty="0">
                <a:solidFill>
                  <a:srgbClr val="FFFFFF">
                    <a:alpha val="99000"/>
                  </a:srgbClr>
                </a:solidFill>
                <a:latin typeface="Roboto" pitchFamily="34" charset="0"/>
                <a:ea typeface="Roboto" pitchFamily="34" charset="-122"/>
                <a:cs typeface="Roboto" pitchFamily="34" charset="-120"/>
              </a:rPr>
              <a:t>Lembrar que definir bem o problema é sempre o investimento mais barato.</a:t>
            </a:r>
            <a:pPr algn="l" indent="0" marL="0">
              <a:lnSpc>
                <a:spcPts val="1055"/>
              </a:lnSpc>
              <a:buNone/>
            </a:pPr>
            <a:r>
              <a:rPr lang="en-US" sz="900" b="1" dirty="0">
                <a:solidFill>
                  <a:srgbClr val="000000">
                    <a:alpha val="99000"/>
                  </a:srgbClr>
                </a:solidFill>
                <a:latin typeface="Roboto" pitchFamily="34" charset="0"/>
                <a:ea typeface="Roboto" pitchFamily="34" charset="-122"/>
                <a:cs typeface="Roboto" pitchFamily="34" charset="-120"/>
              </a:rPr>
              <a:t> </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Cada hora gasta entendendo a questão economiza muitas horas de retrabalho em tecnologia.</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Como metodologia de design, o </a:t>
            </a:r>
            <a:pPr algn="l" indent="0" marL="0">
              <a:lnSpc>
                <a:spcPts val="1055"/>
              </a:lnSpc>
              <a:buNone/>
            </a:pPr>
            <a:r>
              <a:rPr lang="en-US" sz="900" i="1" dirty="0">
                <a:solidFill>
                  <a:srgbClr val="000000">
                    <a:alpha val="99000"/>
                  </a:srgbClr>
                </a:solidFill>
                <a:latin typeface="Roboto" pitchFamily="34" charset="0"/>
                <a:ea typeface="Roboto" pitchFamily="34" charset="-122"/>
                <a:cs typeface="Roboto" pitchFamily="34" charset="-120"/>
              </a:rPr>
              <a:t>double diamond</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traz clareza, evita soluções superficiais e garante que todos estejam alinhados sobre o problema certo antes de construir — poupando recursos e investimentos desnecessários.</a:t>
            </a:r>
            <a:endParaRPr lang="en-US" sz="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pic>
        <p:nvPicPr>
          <p:cNvPr id="3" name="Image 1" descr="preencoded.png">    </p:cNvPr>
          <p:cNvPicPr>
            <a:picLocks noChangeAspect="1"/>
          </p:cNvPicPr>
          <p:nvPr/>
        </p:nvPicPr>
        <p:blipFill>
          <a:blip r:embed="rId2"/>
          <a:stretch>
            <a:fillRect/>
          </a:stretch>
        </p:blipFill>
        <p:spPr>
          <a:xfrm>
            <a:off x="4138613" y="276225"/>
            <a:ext cx="5005388" cy="4333875"/>
          </a:xfrm>
          <a:prstGeom prst="rect">
            <a:avLst/>
          </a:prstGeom>
        </p:spPr>
      </p:pic>
      <p:sp>
        <p:nvSpPr>
          <p:cNvPr id="4"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5" name="Text 1"/>
          <p:cNvSpPr/>
          <p:nvPr/>
        </p:nvSpPr>
        <p:spPr>
          <a:xfrm>
            <a:off x="762000" y="1962150"/>
            <a:ext cx="3648075" cy="2628900"/>
          </a:xfrm>
          <a:prstGeom prst="rect">
            <a:avLst/>
          </a:prstGeom>
          <a:noFill/>
          <a:ln/>
        </p:spPr>
        <p:txBody>
          <a:bodyPr wrap="square" rtlCol="0" anchor="ctr"/>
          <a:lstStyle/>
          <a:p>
            <a:pPr algn="r" indent="0" marL="0">
              <a:lnSpc>
                <a:spcPts val="2025"/>
              </a:lnSpc>
              <a:buNone/>
            </a:pPr>
            <a:r>
              <a:rPr lang="en-US" sz="2250" spc="-45" kern="0" dirty="0">
                <a:solidFill>
                  <a:srgbClr val="000000">
                    <a:alpha val="99000"/>
                  </a:srgbClr>
                </a:solidFill>
                <a:latin typeface="Archivo" pitchFamily="34" charset="0"/>
                <a:ea typeface="Archivo" pitchFamily="34" charset="-122"/>
                <a:cs typeface="Archivo" pitchFamily="34" charset="-120"/>
              </a:rPr>
              <a:t>com uma estratégia clara, não cabe ao time se sentir ”ocioso” quando não está em projetos</a:t>
            </a:r>
            <a:endParaRPr lang="en-US" sz="2250" dirty="0"/>
          </a:p>
          <a:p>
            <a:pPr algn="r" indent="0" marL="0">
              <a:lnSpc>
                <a:spcPts val="1350"/>
              </a:lnSpc>
              <a:buNone/>
            </a:pPr>
            <a:r>
              <a:rPr lang="en-US" sz="1500" spc="-30" kern="0" dirty="0">
                <a:solidFill>
                  <a:srgbClr val="000000">
                    <a:alpha val="99000"/>
                  </a:srgbClr>
                </a:solidFill>
                <a:latin typeface="Archivo" pitchFamily="34" charset="0"/>
                <a:ea typeface="Archivo" pitchFamily="34" charset="-122"/>
                <a:cs typeface="Archivo" pitchFamily="34" charset="-120"/>
              </a:rPr>
              <a:t>mesmo sem resultado financeiro de cada atividade, há muito resultado estratégico que precisa ser buscado </a:t>
            </a:r>
            <a:endParaRPr lang="en-US" sz="2250" dirty="0"/>
          </a:p>
          <a:p>
            <a:pPr algn="r" indent="0" marL="0">
              <a:lnSpc>
                <a:spcPts val="1350"/>
              </a:lnSpc>
              <a:buNone/>
            </a:pPr>
            <a:r>
              <a:rPr lang="en-US" sz="1500" spc="-30" kern="0" dirty="0">
                <a:solidFill>
                  <a:srgbClr val="000000">
                    <a:alpha val="99000"/>
                  </a:srgbClr>
                </a:solidFill>
                <a:latin typeface="Archivo" pitchFamily="34" charset="0"/>
                <a:ea typeface="Archivo" pitchFamily="34" charset="-122"/>
                <a:cs typeface="Archivo" pitchFamily="34" charset="-120"/>
              </a:rPr>
              <a:t>falta um backlog priorizado, com clareza sobre como cada um pode contribuir com o objetivo maior</a:t>
            </a:r>
            <a:endParaRPr lang="en-US" sz="22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pic>
        <p:nvPicPr>
          <p:cNvPr id="3" name="Image 1" descr="preencoded.png">    </p:cNvPr>
          <p:cNvPicPr>
            <a:picLocks noChangeAspect="1"/>
          </p:cNvPicPr>
          <p:nvPr/>
        </p:nvPicPr>
        <p:blipFill>
          <a:blip r:embed="rId2"/>
          <a:stretch>
            <a:fillRect/>
          </a:stretch>
        </p:blipFill>
        <p:spPr>
          <a:xfrm>
            <a:off x="4138613" y="276225"/>
            <a:ext cx="5005388" cy="4333875"/>
          </a:xfrm>
          <a:prstGeom prst="rect">
            <a:avLst/>
          </a:prstGeom>
        </p:spPr>
      </p:pic>
      <p:sp>
        <p:nvSpPr>
          <p:cNvPr id="4"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5" name="Text 1"/>
          <p:cNvSpPr/>
          <p:nvPr/>
        </p:nvSpPr>
        <p:spPr>
          <a:xfrm>
            <a:off x="1804988" y="1471613"/>
            <a:ext cx="2552700" cy="3133725"/>
          </a:xfrm>
          <a:prstGeom prst="rect">
            <a:avLst/>
          </a:prstGeom>
          <a:noFill/>
          <a:ln/>
        </p:spPr>
        <p:txBody>
          <a:bodyPr wrap="square" rtlCol="0" anchor="ctr"/>
          <a:lstStyle/>
          <a:p>
            <a:pPr algn="r"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HORAS GASTAS EM ATIVIDADES TRABALHOSAS SEM VALOR AO CLIENTE (por semana)</a:t>
            </a:r>
            <a:endParaRPr lang="en-US" sz="1725" dirty="0"/>
          </a:p>
          <a:p>
            <a:pPr algn="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- 0-2 horas: 1 pessoa (16,7%)</a:t>
            </a:r>
            <a:endParaRPr lang="en-US" sz="1725" dirty="0"/>
          </a:p>
          <a:p>
            <a:pPr algn="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- 3-5 horas: 5 pessoas (83,3%)</a:t>
            </a:r>
            <a:endParaRPr lang="en-US" sz="1725" dirty="0"/>
          </a:p>
          <a:p>
            <a:pPr algn="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**Média**: 4,2 horas/semana</a:t>
            </a:r>
            <a:endParaRPr lang="en-US" sz="1725" dirty="0"/>
          </a:p>
          <a:p>
            <a:pPr algn="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Certamente o valor é subnotificado (pessoas tendem a maquiar informação quando perguntadas sobre seu trabalho não gerar valor real ao cliente, por insegurança trabalhista).</a:t>
            </a:r>
            <a:endParaRPr lang="en-US" sz="1725" dirty="0"/>
          </a:p>
          <a:p>
            <a:pPr algn="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Apesar disto, já denota potencial de 15% da carga de trabalho sendo possível de ser ajustada para outros objetivos.</a:t>
            </a:r>
            <a:endParaRPr lang="en-US" sz="172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pic>
        <p:nvPicPr>
          <p:cNvPr id="3" name="Image 1" descr="preencoded.png">    </p:cNvPr>
          <p:cNvPicPr>
            <a:picLocks noChangeAspect="1"/>
          </p:cNvPicPr>
          <p:nvPr/>
        </p:nvPicPr>
        <p:blipFill>
          <a:blip r:embed="rId2"/>
          <a:stretch>
            <a:fillRect/>
          </a:stretch>
        </p:blipFill>
        <p:spPr>
          <a:xfrm>
            <a:off x="4138613" y="276225"/>
            <a:ext cx="5005388" cy="4333875"/>
          </a:xfrm>
          <a:prstGeom prst="rect">
            <a:avLst/>
          </a:prstGeom>
        </p:spPr>
      </p:pic>
      <p:sp>
        <p:nvSpPr>
          <p:cNvPr id="4"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5" name="Text 1"/>
          <p:cNvSpPr/>
          <p:nvPr/>
        </p:nvSpPr>
        <p:spPr>
          <a:xfrm>
            <a:off x="1076325" y="1828800"/>
            <a:ext cx="3271838" cy="2781300"/>
          </a:xfrm>
          <a:prstGeom prst="rect">
            <a:avLst/>
          </a:prstGeom>
          <a:noFill/>
          <a:ln/>
        </p:spPr>
        <p:txBody>
          <a:bodyPr wrap="square" rtlCol="0" anchor="ctr"/>
          <a:lstStyle/>
          <a:p>
            <a:pPr algn="r"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SATISFAÇÃO DO TIME COM VISIBILIDADE DE REDE DE CONTATOS (escala 1-10)</a:t>
            </a:r>
            <a:endParaRPr lang="en-US" sz="1725" dirty="0"/>
          </a:p>
          <a:p>
            <a:pPr algn="r" indent="0" marL="0">
              <a:lnSpc>
                <a:spcPts val="1055"/>
              </a:lnSpc>
              <a:buNone/>
            </a:pPr>
            <a:r>
              <a:rPr lang="en-US" sz="900" b="1" dirty="0">
                <a:solidFill>
                  <a:srgbClr val="000000">
                    <a:alpha val="99000"/>
                  </a:srgbClr>
                </a:solidFill>
                <a:latin typeface="Roboto" pitchFamily="34" charset="0"/>
                <a:ea typeface="Roboto" pitchFamily="34" charset="-122"/>
                <a:cs typeface="Roboto" pitchFamily="34" charset="-120"/>
              </a:rPr>
              <a:t>4,8/10 </a:t>
            </a:r>
            <a:endParaRPr lang="en-US" sz="1725" dirty="0"/>
          </a:p>
          <a:p>
            <a:pPr algn="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Esta é a área com menor satisfação da equipe. 50% está muito insatisfeita (1-2). </a:t>
            </a:r>
            <a:endParaRPr lang="en-US" sz="1725" dirty="0"/>
          </a:p>
          <a:p>
            <a:pPr algn="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A rede de contatos é claramente o maior ponto de dor em termos de visibilidade e gestão de informações, o maior ofensor na ”falta de uma fonte unica da verdade”, e uma das maiores fortalezas subutilizadas da empresa (network dos sócios, esforços e oportunidades comerciais, aprendizados que tiramos de projetos, e até a experiência do candidato... todos são pouco visíveis pela falta de visibilidade na rede de contatos.</a:t>
            </a:r>
            <a:endParaRPr lang="en-US" sz="17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pic>
        <p:nvPicPr>
          <p:cNvPr id="3" name="Image 1" descr="preencoded.png">    </p:cNvPr>
          <p:cNvPicPr>
            <a:picLocks noChangeAspect="1"/>
          </p:cNvPicPr>
          <p:nvPr/>
        </p:nvPicPr>
        <p:blipFill>
          <a:blip r:embed="rId2"/>
          <a:stretch>
            <a:fillRect/>
          </a:stretch>
        </p:blipFill>
        <p:spPr>
          <a:xfrm>
            <a:off x="6462713" y="-33337"/>
            <a:ext cx="2681288" cy="5143500"/>
          </a:xfrm>
          <a:prstGeom prst="rect">
            <a:avLst/>
          </a:prstGeom>
        </p:spPr>
      </p:pic>
      <p:sp>
        <p:nvSpPr>
          <p:cNvPr id="4"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5" name="Text 1"/>
          <p:cNvSpPr/>
          <p:nvPr/>
        </p:nvSpPr>
        <p:spPr>
          <a:xfrm>
            <a:off x="6734175" y="3219450"/>
            <a:ext cx="2867025" cy="1752600"/>
          </a:xfrm>
          <a:prstGeom prst="rect">
            <a:avLst/>
          </a:prstGeom>
          <a:noFill/>
          <a:ln/>
        </p:spPr>
        <p:txBody>
          <a:bodyPr wrap="square" rtlCol="0" anchor="ctr"/>
          <a:lstStyle/>
          <a:p>
            <a:pPr algn="l" indent="0" marL="0">
              <a:lnSpc>
                <a:spcPts val="1725"/>
              </a:lnSpc>
              <a:buNone/>
            </a:pPr>
            <a:r>
              <a:rPr lang="en-US" sz="1725" spc="-69" kern="0" dirty="0">
                <a:solidFill>
                  <a:srgbClr val="A7CAF5">
                    <a:alpha val="99000"/>
                  </a:srgbClr>
                </a:solidFill>
                <a:latin typeface="Pragati Narrow" pitchFamily="34" charset="0"/>
                <a:ea typeface="Pragati Narrow" pitchFamily="34" charset="-122"/>
                <a:cs typeface="Pragati Narrow" pitchFamily="34" charset="-120"/>
              </a:rPr>
              <a:t>"Nossos OKRs, eles são que nem a gente é lindos, maravilhosos, sonhadores ❤.</a:t>
            </a:r>
            <a:pPr algn="l" indent="0" marL="0">
              <a:lnSpc>
                <a:spcPts val="1725"/>
              </a:lnSpc>
              <a:buNone/>
            </a:pPr>
            <a:r>
              <a:rPr lang="en-US" sz="1725" spc="-69" kern="0" dirty="0">
                <a:solidFill>
                  <a:srgbClr val="1D4FCD">
                    <a:alpha val="99000"/>
                  </a:srgbClr>
                </a:solidFill>
                <a:latin typeface="Pragati Narrow" pitchFamily="34" charset="0"/>
                <a:ea typeface="Pragati Narrow" pitchFamily="34" charset="-122"/>
                <a:cs typeface="Pragati Narrow" pitchFamily="34" charset="-120"/>
              </a:rPr>
              <a:t>..  e soltos . </a:t>
            </a:r>
            <a:endParaRPr lang="en-US" sz="1725" dirty="0"/>
          </a:p>
          <a:p>
            <a:pPr algn="l" indent="0" marL="0">
              <a:lnSpc>
                <a:spcPts val="1725"/>
              </a:lnSpc>
              <a:buNone/>
            </a:pPr>
            <a:r>
              <a:rPr lang="en-US" sz="1725" spc="-69" kern="0" dirty="0">
                <a:solidFill>
                  <a:srgbClr val="1D4FCD">
                    <a:alpha val="99000"/>
                  </a:srgbClr>
                </a:solidFill>
                <a:latin typeface="Pragati Narrow" pitchFamily="34" charset="0"/>
                <a:ea typeface="Pragati Narrow" pitchFamily="34" charset="-122"/>
                <a:cs typeface="Pragati Narrow" pitchFamily="34" charset="-120"/>
              </a:rPr>
              <a:t>Na fé e com o coração cheio de amor, tá?</a:t>
            </a:r>
            <a:endParaRPr lang="en-US" sz="1725" dirty="0"/>
          </a:p>
          <a:p>
            <a:pPr algn="l" indent="0" marL="0">
              <a:lnSpc>
                <a:spcPts val="1725"/>
              </a:lnSpc>
              <a:buNone/>
            </a:pPr>
            <a:r>
              <a:rPr lang="en-US" sz="1725" spc="-69" kern="0" dirty="0">
                <a:solidFill>
                  <a:srgbClr val="1D4FCD">
                    <a:alpha val="99000"/>
                  </a:srgbClr>
                </a:solidFill>
                <a:latin typeface="Pragati Narrow" pitchFamily="34" charset="0"/>
                <a:ea typeface="Pragati Narrow" pitchFamily="34" charset="-122"/>
                <a:cs typeface="Pragati Narrow" pitchFamily="34" charset="-120"/>
              </a:rPr>
              <a:t>Mas isso não é um elogio. </a:t>
            </a:r>
            <a:endParaRPr lang="en-US" sz="172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pic>
        <p:nvPicPr>
          <p:cNvPr id="3" name="Image 1" descr="preencoded.png">    </p:cNvPr>
          <p:cNvPicPr>
            <a:picLocks noChangeAspect="1"/>
          </p:cNvPicPr>
          <p:nvPr/>
        </p:nvPicPr>
        <p:blipFill>
          <a:blip r:embed="rId2"/>
          <a:stretch>
            <a:fillRect/>
          </a:stretch>
        </p:blipFill>
        <p:spPr>
          <a:xfrm>
            <a:off x="6462713" y="-33337"/>
            <a:ext cx="2681288" cy="5143500"/>
          </a:xfrm>
          <a:prstGeom prst="rect">
            <a:avLst/>
          </a:prstGeom>
        </p:spPr>
      </p:pic>
      <p:sp>
        <p:nvSpPr>
          <p:cNvPr id="4"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5" name="Text 1"/>
          <p:cNvSpPr/>
          <p:nvPr/>
        </p:nvSpPr>
        <p:spPr>
          <a:xfrm>
            <a:off x="6734175" y="3219450"/>
            <a:ext cx="2867025" cy="1752600"/>
          </a:xfrm>
          <a:prstGeom prst="rect">
            <a:avLst/>
          </a:prstGeom>
          <a:noFill/>
          <a:ln/>
        </p:spPr>
        <p:txBody>
          <a:bodyPr wrap="square" rtlCol="0" anchor="ctr"/>
          <a:lstStyle/>
          <a:p>
            <a:pPr algn="l" indent="0" marL="0">
              <a:lnSpc>
                <a:spcPts val="1725"/>
              </a:lnSpc>
              <a:buNone/>
            </a:pPr>
            <a:r>
              <a:rPr lang="en-US" sz="1725" spc="-69" kern="0" dirty="0">
                <a:solidFill>
                  <a:srgbClr val="A7CAF5">
                    <a:alpha val="99000"/>
                  </a:srgbClr>
                </a:solidFill>
                <a:latin typeface="Pragati Narrow" pitchFamily="34" charset="0"/>
                <a:ea typeface="Pragati Narrow" pitchFamily="34" charset="-122"/>
                <a:cs typeface="Pragati Narrow" pitchFamily="34" charset="-120"/>
              </a:rPr>
              <a:t>"Nossos OKRs, eles são que nem a gente é lindos, maravilhosos, sonhadores ❤...  e soltos 🏃. </a:t>
            </a:r>
            <a:endParaRPr lang="en-US" sz="1725" dirty="0"/>
          </a:p>
          <a:p>
            <a:pPr algn="l" indent="0" marL="0">
              <a:lnSpc>
                <a:spcPts val="1725"/>
              </a:lnSpc>
              <a:buNone/>
            </a:pPr>
            <a:r>
              <a:rPr lang="en-US" sz="1725" spc="-69" kern="0" dirty="0">
                <a:solidFill>
                  <a:srgbClr val="A7CAF5">
                    <a:alpha val="99000"/>
                  </a:srgbClr>
                </a:solidFill>
                <a:latin typeface="Pragati Narrow" pitchFamily="34" charset="0"/>
                <a:ea typeface="Pragati Narrow" pitchFamily="34" charset="-122"/>
                <a:cs typeface="Pragati Narrow" pitchFamily="34" charset="-120"/>
              </a:rPr>
              <a:t>Na fé e com o coração cheio de amor, tá? ✨</a:t>
            </a:r>
            <a:endParaRPr lang="en-US" sz="1725" dirty="0"/>
          </a:p>
          <a:p>
            <a:pPr algn="l" indent="0" marL="0">
              <a:lnSpc>
                <a:spcPts val="1725"/>
              </a:lnSpc>
              <a:buNone/>
            </a:pPr>
            <a:r>
              <a:rPr lang="en-US" sz="1725" spc="-69" kern="0" dirty="0">
                <a:solidFill>
                  <a:srgbClr val="A7CAF5">
                    <a:alpha val="99000"/>
                  </a:srgbClr>
                </a:solidFill>
                <a:latin typeface="Pragati Narrow" pitchFamily="34" charset="0"/>
                <a:ea typeface="Pragati Narrow" pitchFamily="34" charset="-122"/>
                <a:cs typeface="Pragati Narrow" pitchFamily="34" charset="-120"/>
              </a:rPr>
              <a:t>Mas isso não é um elogio. ☝️"</a:t>
            </a:r>
            <a:endParaRPr lang="en-US" sz="172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pic>
        <p:nvPicPr>
          <p:cNvPr id="3" name="Image 1" descr="preencoded.png">    </p:cNvPr>
          <p:cNvPicPr>
            <a:picLocks noChangeAspect="1"/>
          </p:cNvPicPr>
          <p:nvPr/>
        </p:nvPicPr>
        <p:blipFill>
          <a:blip r:embed="rId2"/>
          <a:stretch>
            <a:fillRect/>
          </a:stretch>
        </p:blipFill>
        <p:spPr>
          <a:xfrm>
            <a:off x="6462713" y="-33337"/>
            <a:ext cx="2681288" cy="5143500"/>
          </a:xfrm>
          <a:prstGeom prst="rect">
            <a:avLst/>
          </a:prstGeom>
        </p:spPr>
      </p:pic>
      <p:sp>
        <p:nvSpPr>
          <p:cNvPr id="4"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5" name="Text 1"/>
          <p:cNvSpPr/>
          <p:nvPr/>
        </p:nvSpPr>
        <p:spPr>
          <a:xfrm>
            <a:off x="6619875" y="2781300"/>
            <a:ext cx="2867025" cy="2190750"/>
          </a:xfrm>
          <a:prstGeom prst="rect">
            <a:avLst/>
          </a:prstGeom>
          <a:noFill/>
          <a:ln/>
        </p:spPr>
        <p:txBody>
          <a:bodyPr wrap="square" rtlCol="0" anchor="ctr"/>
          <a:lstStyle/>
          <a:p>
            <a:pPr algn="l" indent="0" marL="0">
              <a:lnSpc>
                <a:spcPts val="1725"/>
              </a:lnSpc>
              <a:buNone/>
            </a:pPr>
            <a:r>
              <a:rPr lang="en-US" sz="1725" spc="-69" kern="0" dirty="0">
                <a:solidFill>
                  <a:srgbClr val="A7CAF5">
                    <a:alpha val="99000"/>
                  </a:srgbClr>
                </a:solidFill>
                <a:latin typeface="Pragati Narrow" pitchFamily="34" charset="0"/>
                <a:ea typeface="Pragati Narrow" pitchFamily="34" charset="-122"/>
                <a:cs typeface="Pragati Narrow" pitchFamily="34" charset="-120"/>
              </a:rPr>
              <a:t>Há uma visão ”tarefeira”, mesmo sem sistema de gestão de tarefas. Acompanha-se no Miro (ferramenta de brainstorm e construção coletiva)</a:t>
            </a:r>
            <a:endParaRPr lang="en-US" sz="1725" dirty="0"/>
          </a:p>
          <a:p>
            <a:pPr algn="l" indent="0" marL="0">
              <a:lnSpc>
                <a:spcPts val="1725"/>
              </a:lnSpc>
              <a:buNone/>
            </a:pPr>
            <a:r>
              <a:rPr lang="en-US" sz="1725" spc="-69" kern="0" dirty="0">
                <a:solidFill>
                  <a:srgbClr val="A7CAF5">
                    <a:alpha val="99000"/>
                  </a:srgbClr>
                </a:solidFill>
                <a:latin typeface="Pragati Narrow" pitchFamily="34" charset="0"/>
                <a:ea typeface="Pragati Narrow" pitchFamily="34" charset="-122"/>
                <a:cs typeface="Pragati Narrow" pitchFamily="34" charset="-120"/>
              </a:rPr>
              <a:t>OKRs não são ligados com o que de fato vai trazer sucesso ao negócio (são um conjunto de atividades que se acompanha, fracamente conectados à estratégia)</a:t>
            </a:r>
            <a:endParaRPr lang="en-US" sz="172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name="Slide 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76238" y="2366963"/>
            <a:ext cx="5324475" cy="409575"/>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okr envolve priorizacao</a:t>
            </a:r>
            <a:endParaRPr lang="en-US" sz="3600" dirty="0"/>
          </a:p>
        </p:txBody>
      </p:sp>
      <p:sp>
        <p:nvSpPr>
          <p:cNvPr id="3" name="Text 1"/>
          <p:cNvSpPr/>
          <p:nvPr/>
        </p:nvSpPr>
        <p:spPr>
          <a:xfrm>
            <a:off x="4572000" y="800100"/>
            <a:ext cx="5324475" cy="819150"/>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iniciativas </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(ações)</a:t>
            </a:r>
            <a:endParaRPr lang="en-US" sz="3600" dirty="0"/>
          </a:p>
        </p:txBody>
      </p:sp>
      <p:sp>
        <p:nvSpPr>
          <p:cNvPr id="4" name="Text 2"/>
          <p:cNvSpPr/>
          <p:nvPr/>
        </p:nvSpPr>
        <p:spPr>
          <a:xfrm>
            <a:off x="4572000" y="2314575"/>
            <a:ext cx="5324475" cy="819150"/>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inovações</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(perguntas, hipóteses) </a:t>
            </a:r>
            <a:endParaRPr lang="en-US" sz="3600" dirty="0"/>
          </a:p>
        </p:txBody>
      </p:sp>
      <p:sp>
        <p:nvSpPr>
          <p:cNvPr id="5" name="Text 3"/>
          <p:cNvSpPr/>
          <p:nvPr/>
        </p:nvSpPr>
        <p:spPr>
          <a:xfrm>
            <a:off x="4572000" y="3714750"/>
            <a:ext cx="5324475" cy="409575"/>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descartes</a:t>
            </a:r>
            <a:endParaRPr lang="en-US" sz="3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05513" y="0"/>
            <a:ext cx="3138488" cy="5143500"/>
          </a:xfrm>
          <a:prstGeom prst="rect">
            <a:avLst/>
          </a:prstGeom>
          <a:solidFill>
            <a:srgbClr val="ECE6DE"/>
          </a:solidFill>
          <a:ln/>
        </p:spPr>
      </p:sp>
      <p:sp>
        <p:nvSpPr>
          <p:cNvPr id="3" name="Shape 1"/>
          <p:cNvSpPr/>
          <p:nvPr/>
        </p:nvSpPr>
        <p:spPr>
          <a:xfrm>
            <a:off x="3005138" y="0"/>
            <a:ext cx="3138488" cy="5143500"/>
          </a:xfrm>
          <a:prstGeom prst="rect">
            <a:avLst/>
          </a:prstGeom>
          <a:solidFill>
            <a:srgbClr val="E67268"/>
          </a:solidFill>
          <a:ln/>
        </p:spPr>
      </p:sp>
      <p:sp>
        <p:nvSpPr>
          <p:cNvPr id="4" name="Shape 2"/>
          <p:cNvSpPr/>
          <p:nvPr/>
        </p:nvSpPr>
        <p:spPr>
          <a:xfrm>
            <a:off x="0" y="0"/>
            <a:ext cx="3138488" cy="5143500"/>
          </a:xfrm>
          <a:prstGeom prst="rect">
            <a:avLst/>
          </a:prstGeom>
          <a:solidFill>
            <a:srgbClr val="1D4FCD"/>
          </a:solidFill>
          <a:ln/>
        </p:spPr>
      </p:sp>
      <p:sp>
        <p:nvSpPr>
          <p:cNvPr id="5" name="Text 3"/>
          <p:cNvSpPr/>
          <p:nvPr/>
        </p:nvSpPr>
        <p:spPr>
          <a:xfrm>
            <a:off x="171450" y="195263"/>
            <a:ext cx="3195638" cy="642938"/>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001</a:t>
            </a:r>
            <a:endParaRPr lang="en-US" sz="5625" dirty="0"/>
          </a:p>
        </p:txBody>
      </p:sp>
      <p:sp>
        <p:nvSpPr>
          <p:cNvPr id="6" name="Text 4"/>
          <p:cNvSpPr/>
          <p:nvPr/>
        </p:nvSpPr>
        <p:spPr>
          <a:xfrm>
            <a:off x="171450" y="4548188"/>
            <a:ext cx="3248025" cy="409575"/>
          </a:xfrm>
          <a:prstGeom prst="rect">
            <a:avLst/>
          </a:prstGeom>
          <a:noFill/>
          <a:ln/>
        </p:spPr>
        <p:txBody>
          <a:bodyPr wrap="square" rtlCol="0" anchor="ctr"/>
          <a:lstStyle/>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o estudo</a:t>
            </a:r>
            <a:endParaRPr lang="en-US" sz="3600" dirty="0"/>
          </a:p>
        </p:txBody>
      </p:sp>
      <p:sp>
        <p:nvSpPr>
          <p:cNvPr id="7" name="Text 5"/>
          <p:cNvSpPr/>
          <p:nvPr/>
        </p:nvSpPr>
        <p:spPr>
          <a:xfrm>
            <a:off x="3295650" y="195263"/>
            <a:ext cx="3195638" cy="642938"/>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002</a:t>
            </a:r>
            <a:endParaRPr lang="en-US" sz="5625" dirty="0"/>
          </a:p>
        </p:txBody>
      </p:sp>
      <p:sp>
        <p:nvSpPr>
          <p:cNvPr id="8" name="Text 6"/>
          <p:cNvSpPr/>
          <p:nvPr/>
        </p:nvSpPr>
        <p:spPr>
          <a:xfrm>
            <a:off x="3295650" y="4138613"/>
            <a:ext cx="3248025" cy="819150"/>
          </a:xfrm>
          <a:prstGeom prst="rect">
            <a:avLst/>
          </a:prstGeom>
          <a:noFill/>
          <a:ln/>
        </p:spPr>
        <p:txBody>
          <a:bodyPr wrap="square" rtlCol="0" anchor="ctr"/>
          <a:lstStyle/>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aprendizados chave</a:t>
            </a:r>
            <a:endParaRPr lang="en-US" sz="3600" dirty="0"/>
          </a:p>
        </p:txBody>
      </p:sp>
      <p:sp>
        <p:nvSpPr>
          <p:cNvPr id="9" name="Text 7"/>
          <p:cNvSpPr/>
          <p:nvPr/>
        </p:nvSpPr>
        <p:spPr>
          <a:xfrm>
            <a:off x="6305550" y="195263"/>
            <a:ext cx="3195638" cy="642938"/>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003</a:t>
            </a:r>
            <a:endParaRPr lang="en-US" sz="5625" dirty="0"/>
          </a:p>
        </p:txBody>
      </p:sp>
      <p:sp>
        <p:nvSpPr>
          <p:cNvPr id="10" name="Text 8"/>
          <p:cNvSpPr/>
          <p:nvPr/>
        </p:nvSpPr>
        <p:spPr>
          <a:xfrm>
            <a:off x="6305550" y="4548188"/>
            <a:ext cx="3248025" cy="409575"/>
          </a:xfrm>
          <a:prstGeom prst="rect">
            <a:avLst/>
          </a:prstGeom>
          <a:noFill/>
          <a:ln/>
        </p:spPr>
        <p:txBody>
          <a:bodyPr wrap="square" rtlCol="0" anchor="ctr"/>
          <a:lstStyle/>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o caminho</a:t>
            </a:r>
            <a:endParaRPr lang="en-US" sz="3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ECE6D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sp>
        <p:nvSpPr>
          <p:cNvPr id="3"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PRÓXIMOS PASSOS</a:t>
            </a:r>
            <a:endParaRPr lang="en-US" sz="1800" dirty="0"/>
          </a:p>
        </p:txBody>
      </p:sp>
      <p:sp>
        <p:nvSpPr>
          <p:cNvPr id="4" name="Text 1"/>
          <p:cNvSpPr/>
          <p:nvPr/>
        </p:nvSpPr>
        <p:spPr>
          <a:xfrm>
            <a:off x="1038225" y="261937"/>
            <a:ext cx="3019425" cy="3524250"/>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0.</a:t>
            </a:r>
            <a:endParaRPr lang="en-US" sz="5625" dirty="0"/>
          </a:p>
          <a:p>
            <a:pPr algn="l" indent="0" marL="0">
              <a:lnSpc>
                <a:spcPts val="2109"/>
              </a:lnSpc>
              <a:buNone/>
            </a:pPr>
            <a:r>
              <a:rPr lang="en-US" sz="1800" b="1" i="1" dirty="0">
                <a:solidFill>
                  <a:srgbClr val="000000">
                    <a:alpha val="99000"/>
                  </a:srgbClr>
                </a:solidFill>
                <a:latin typeface="Roboto" pitchFamily="34" charset="0"/>
                <a:ea typeface="Roboto" pitchFamily="34" charset="-122"/>
                <a:cs typeface="Roboto" pitchFamily="34" charset="-120"/>
              </a:rPr>
              <a:t>POSTMORTEM</a:t>
            </a:r>
            <a:pPr algn="l" indent="0" marL="0">
              <a:lnSpc>
                <a:spcPts val="2109"/>
              </a:lnSpc>
              <a:buNone/>
            </a:pPr>
            <a:r>
              <a:rPr lang="en-US" sz="1800" dirty="0">
                <a:solidFill>
                  <a:srgbClr val="000000">
                    <a:alpha val="99000"/>
                  </a:srgbClr>
                </a:solidFill>
                <a:latin typeface="Roboto" pitchFamily="34" charset="0"/>
                <a:ea typeface="Roboto" pitchFamily="34" charset="-122"/>
                <a:cs typeface="Roboto" pitchFamily="34" charset="-120"/>
              </a:rPr>
              <a:t> DO PLIA</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o que aprendemos? </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como foi o processo pra todos?</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o que pode ser melhor na próxima?</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o que deu certo e não celebramos?</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roda de conversa, trazer corações à mesa, lavar um pouco de roupa suja se houver.</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superar, enterrar, evitar que isso carregue resistência das pessoas a tecnologia ou mudanças.</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trazer olhar de ”bola pra frente, seguimos aprendendo”, e evitar nostalgias infundadas (”antigamente era melhor”)</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explicar sobre cultura de retrospectiva e postmortems ao time.</a:t>
            </a:r>
            <a:endParaRPr lang="en-US" sz="562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ECE6D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sp>
        <p:nvSpPr>
          <p:cNvPr id="3"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PRÓXIMOS PASSOS</a:t>
            </a:r>
            <a:endParaRPr lang="en-US" sz="1800" dirty="0"/>
          </a:p>
        </p:txBody>
      </p:sp>
      <p:sp>
        <p:nvSpPr>
          <p:cNvPr id="4" name="Text 1"/>
          <p:cNvSpPr/>
          <p:nvPr/>
        </p:nvSpPr>
        <p:spPr>
          <a:xfrm>
            <a:off x="1038225" y="261937"/>
            <a:ext cx="3424238" cy="4191000"/>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1.</a:t>
            </a:r>
            <a:endParaRPr lang="en-US" sz="5625" dirty="0"/>
          </a:p>
          <a:p>
            <a:pPr algn="l" indent="0" marL="0">
              <a:lnSpc>
                <a:spcPts val="2109"/>
              </a:lnSpc>
              <a:buNone/>
            </a:pPr>
            <a:r>
              <a:rPr lang="en-US" sz="1800" b="1" i="1" dirty="0">
                <a:solidFill>
                  <a:srgbClr val="000000">
                    <a:alpha val="99000"/>
                  </a:srgbClr>
                </a:solidFill>
                <a:latin typeface="Roboto" pitchFamily="34" charset="0"/>
                <a:ea typeface="Roboto" pitchFamily="34" charset="-122"/>
                <a:cs typeface="Roboto" pitchFamily="34" charset="-120"/>
              </a:rPr>
              <a:t>HOW MIGHT WE?</a:t>
            </a:r>
            <a:pPr algn="l" indent="0" marL="0">
              <a:lnSpc>
                <a:spcPts val="2109"/>
              </a:lnSpc>
              <a:buNone/>
            </a:pPr>
            <a:r>
              <a:rPr lang="en-US" sz="1800" dirty="0">
                <a:solidFill>
                  <a:srgbClr val="000000">
                    <a:alpha val="99000"/>
                  </a:srgbClr>
                </a:solidFill>
                <a:latin typeface="Roboto" pitchFamily="34" charset="0"/>
                <a:ea typeface="Roboto" pitchFamily="34" charset="-122"/>
                <a:cs typeface="Roboto" pitchFamily="34" charset="-120"/>
              </a:rPr>
              <a:t> </a:t>
            </a:r>
            <a:endParaRPr lang="en-US" sz="5625" dirty="0"/>
          </a:p>
          <a:p>
            <a:pPr algn="l" indent="0" marL="0">
              <a:lnSpc>
                <a:spcPts val="2109"/>
              </a:lnSpc>
              <a:buNone/>
            </a:pPr>
            <a:r>
              <a:rPr lang="en-US" sz="1800" dirty="0">
                <a:solidFill>
                  <a:srgbClr val="000000">
                    <a:alpha val="99000"/>
                  </a:srgbClr>
                </a:solidFill>
                <a:latin typeface="Roboto" pitchFamily="34" charset="0"/>
                <a:ea typeface="Roboto" pitchFamily="34" charset="-122"/>
                <a:cs typeface="Roboto" pitchFamily="34" charset="-120"/>
              </a:rPr>
              <a:t>SEGUNDO DIAMANTE</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Agora passou o tempo de abrir tanto. Temos algumas respostas que queremos responder.</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Como vamos acertar nossa estratégia?</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O</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desafio é:</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C</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onstruir uma </a:t>
            </a:r>
            <a:pPr algn="l" indent="0" marL="0">
              <a:lnSpc>
                <a:spcPts val="1055"/>
              </a:lnSpc>
              <a:buNone/>
            </a:pPr>
            <a:r>
              <a:rPr lang="en-US" sz="900" b="1" u="sng" dirty="0">
                <a:solidFill>
                  <a:srgbClr val="000000">
                    <a:alpha val="99000"/>
                  </a:srgbClr>
                </a:solidFill>
                <a:latin typeface="Roboto" pitchFamily="34" charset="0"/>
                <a:ea typeface="Roboto" pitchFamily="34" charset="-122"/>
                <a:cs typeface="Roboto" pitchFamily="34" charset="-120"/>
              </a:rPr>
              <a:t>estratégia de produto</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(1) que </a:t>
            </a:r>
            <a:pPr algn="l" indent="0" marL="0">
              <a:lnSpc>
                <a:spcPts val="1055"/>
              </a:lnSpc>
              <a:buNone/>
            </a:pPr>
            <a:r>
              <a:rPr lang="en-US" sz="900" b="1" u="sng" dirty="0">
                <a:solidFill>
                  <a:srgbClr val="000000">
                    <a:alpha val="99000"/>
                  </a:srgbClr>
                </a:solidFill>
                <a:latin typeface="Roboto" pitchFamily="34" charset="0"/>
                <a:ea typeface="Roboto" pitchFamily="34" charset="-122"/>
                <a:cs typeface="Roboto" pitchFamily="34" charset="-120"/>
              </a:rPr>
              <a:t>conecte resultados </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financeiros e tecnológicos, e traga clareza de oferta ao mercado (2), operado em práticas mensuráveis (3); viabilizando </a:t>
            </a:r>
            <a:pPr algn="l" indent="0" marL="0">
              <a:lnSpc>
                <a:spcPts val="1055"/>
              </a:lnSpc>
              <a:buNone/>
            </a:pPr>
            <a:r>
              <a:rPr lang="en-US" sz="900" b="1" u="sng" dirty="0">
                <a:solidFill>
                  <a:srgbClr val="000000">
                    <a:alpha val="99000"/>
                  </a:srgbClr>
                </a:solidFill>
                <a:latin typeface="Roboto" pitchFamily="34" charset="0"/>
                <a:ea typeface="Roboto" pitchFamily="34" charset="-122"/>
                <a:cs typeface="Roboto" pitchFamily="34" charset="-120"/>
              </a:rPr>
              <a:t>escala territorial</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(4),</a:t>
            </a:r>
            <a:pPr algn="l" indent="0" marL="0">
              <a:lnSpc>
                <a:spcPts val="1055"/>
              </a:lnSpc>
              <a:buNone/>
            </a:pPr>
            <a:r>
              <a:rPr lang="en-US" sz="900" b="1" u="sng" dirty="0">
                <a:solidFill>
                  <a:srgbClr val="000000">
                    <a:alpha val="99000"/>
                  </a:srgbClr>
                </a:solidFill>
                <a:latin typeface="Roboto" pitchFamily="34" charset="0"/>
                <a:ea typeface="Roboto" pitchFamily="34" charset="-122"/>
                <a:cs typeface="Roboto" pitchFamily="34" charset="-120"/>
              </a:rPr>
              <a:t> operacional</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(5) e de </a:t>
            </a:r>
            <a:pPr algn="l" indent="0" marL="0">
              <a:lnSpc>
                <a:spcPts val="1055"/>
              </a:lnSpc>
              <a:buNone/>
            </a:pPr>
            <a:r>
              <a:rPr lang="en-US" sz="900" b="1" u="sng" dirty="0">
                <a:solidFill>
                  <a:srgbClr val="000000">
                    <a:alpha val="99000"/>
                  </a:srgbClr>
                </a:solidFill>
                <a:latin typeface="Roboto" pitchFamily="34" charset="0"/>
                <a:ea typeface="Roboto" pitchFamily="34" charset="-122"/>
                <a:cs typeface="Roboto" pitchFamily="34" charset="-120"/>
              </a:rPr>
              <a:t>portfólio</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(6) acompanháveis; permitindo </a:t>
            </a:r>
            <a:pPr algn="l" indent="0" marL="0">
              <a:lnSpc>
                <a:spcPts val="1055"/>
              </a:lnSpc>
              <a:buNone/>
            </a:pPr>
            <a:r>
              <a:rPr lang="en-US" sz="900" b="1" u="sng" dirty="0">
                <a:solidFill>
                  <a:srgbClr val="000000">
                    <a:alpha val="99000"/>
                  </a:srgbClr>
                </a:solidFill>
                <a:latin typeface="Roboto" pitchFamily="34" charset="0"/>
                <a:ea typeface="Roboto" pitchFamily="34" charset="-122"/>
                <a:cs typeface="Roboto" pitchFamily="34" charset="-120"/>
              </a:rPr>
              <a:t>sustentabilidade e expansão</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da empresa ao longo de </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2026</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(7).</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Precisamos nos encontrar para buscar soluções para cada uma destas frentes, tentando sintetizar nossas ações em OKRs simples e acompanháveis que desdobrem a estratégia</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Os encontros devem buscar unir os objetivos institucionais com as pautas pessoais de todos os sócios.</a:t>
            </a:r>
            <a:endParaRPr lang="en-US" sz="56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D4FCD"/>
        </a:solidFill>
      </p:bgPr>
    </p:bg>
    <p:spTree>
      <p:nvGrpSpPr>
        <p:cNvPr id="1" name=""/>
        <p:cNvGrpSpPr/>
        <p:nvPr/>
      </p:nvGrpSpPr>
      <p:grpSpPr>
        <a:xfrm>
          <a:off x="0" y="0"/>
          <a:ext cx="0" cy="0"/>
          <a:chOff x="0" y="0"/>
          <a:chExt cx="0" cy="0"/>
        </a:xfrm>
      </p:grpSpPr>
      <p:sp>
        <p:nvSpPr>
          <p:cNvPr id="2" name="Shape 0"/>
          <p:cNvSpPr/>
          <p:nvPr/>
        </p:nvSpPr>
        <p:spPr>
          <a:xfrm>
            <a:off x="6357938" y="0"/>
            <a:ext cx="2786063" cy="5143500"/>
          </a:xfrm>
          <a:prstGeom prst="rect">
            <a:avLst/>
          </a:prstGeom>
          <a:solidFill>
            <a:srgbClr val="E67268"/>
          </a:solidFill>
          <a:ln/>
        </p:spPr>
      </p:sp>
      <p:sp>
        <p:nvSpPr>
          <p:cNvPr id="3" name="Shape 1"/>
          <p:cNvSpPr/>
          <p:nvPr/>
        </p:nvSpPr>
        <p:spPr>
          <a:xfrm>
            <a:off x="1185863" y="523875"/>
            <a:ext cx="2138363" cy="1171575"/>
          </a:xfrm>
          <a:prstGeom prst="roundRect">
            <a:avLst>
              <a:gd name="adj" fmla="val 19512"/>
            </a:avLst>
          </a:prstGeom>
          <a:solidFill>
            <a:srgbClr val="ECE6DE"/>
          </a:solidFill>
          <a:ln/>
        </p:spPr>
      </p:sp>
      <p:sp>
        <p:nvSpPr>
          <p:cNvPr id="4" name="Shape 2"/>
          <p:cNvSpPr/>
          <p:nvPr/>
        </p:nvSpPr>
        <p:spPr>
          <a:xfrm>
            <a:off x="1185863" y="1790700"/>
            <a:ext cx="2138363" cy="1419225"/>
          </a:xfrm>
          <a:prstGeom prst="roundRect">
            <a:avLst>
              <a:gd name="adj" fmla="val 16107"/>
            </a:avLst>
          </a:prstGeom>
          <a:solidFill>
            <a:srgbClr val="ECE6DE"/>
          </a:solidFill>
          <a:ln/>
        </p:spPr>
      </p:sp>
      <p:sp>
        <p:nvSpPr>
          <p:cNvPr id="5" name="Shape 3"/>
          <p:cNvSpPr/>
          <p:nvPr/>
        </p:nvSpPr>
        <p:spPr>
          <a:xfrm>
            <a:off x="3405188" y="523875"/>
            <a:ext cx="2138363" cy="904875"/>
          </a:xfrm>
          <a:prstGeom prst="roundRect">
            <a:avLst>
              <a:gd name="adj" fmla="val 25263"/>
            </a:avLst>
          </a:prstGeom>
          <a:solidFill>
            <a:srgbClr val="ECE6DE"/>
          </a:solidFill>
          <a:ln/>
        </p:spPr>
      </p:sp>
      <p:sp>
        <p:nvSpPr>
          <p:cNvPr id="6" name="Shape 4"/>
          <p:cNvSpPr/>
          <p:nvPr/>
        </p:nvSpPr>
        <p:spPr>
          <a:xfrm>
            <a:off x="1185863" y="3305175"/>
            <a:ext cx="2138363" cy="1428750"/>
          </a:xfrm>
          <a:prstGeom prst="roundRect">
            <a:avLst>
              <a:gd name="adj" fmla="val 16000"/>
            </a:avLst>
          </a:prstGeom>
          <a:solidFill>
            <a:srgbClr val="ECE6DE"/>
          </a:solidFill>
          <a:ln/>
        </p:spPr>
      </p:sp>
      <p:sp>
        <p:nvSpPr>
          <p:cNvPr id="7" name="Shape 5"/>
          <p:cNvSpPr/>
          <p:nvPr/>
        </p:nvSpPr>
        <p:spPr>
          <a:xfrm>
            <a:off x="3405188" y="1576388"/>
            <a:ext cx="2138363" cy="742950"/>
          </a:xfrm>
          <a:prstGeom prst="roundRect">
            <a:avLst>
              <a:gd name="adj" fmla="val 30769"/>
            </a:avLst>
          </a:prstGeom>
          <a:solidFill>
            <a:srgbClr val="ECE6DE"/>
          </a:solidFill>
          <a:ln/>
        </p:spPr>
      </p:sp>
      <p:sp>
        <p:nvSpPr>
          <p:cNvPr id="8" name="Shape 6"/>
          <p:cNvSpPr/>
          <p:nvPr/>
        </p:nvSpPr>
        <p:spPr>
          <a:xfrm>
            <a:off x="3405188" y="3581400"/>
            <a:ext cx="2138363" cy="1152525"/>
          </a:xfrm>
          <a:prstGeom prst="roundRect">
            <a:avLst>
              <a:gd name="adj" fmla="val 19835"/>
            </a:avLst>
          </a:prstGeom>
          <a:solidFill>
            <a:srgbClr val="ECE6DE"/>
          </a:solidFill>
          <a:ln/>
        </p:spPr>
      </p:sp>
      <p:sp>
        <p:nvSpPr>
          <p:cNvPr id="9" name="Shape 7"/>
          <p:cNvSpPr/>
          <p:nvPr/>
        </p:nvSpPr>
        <p:spPr>
          <a:xfrm>
            <a:off x="12930188" y="1238250"/>
            <a:ext cx="2138363" cy="2138363"/>
          </a:xfrm>
          <a:prstGeom prst="roundRect">
            <a:avLst>
              <a:gd name="adj" fmla="val 10690"/>
            </a:avLst>
          </a:prstGeom>
          <a:solidFill>
            <a:srgbClr val="F2E2FF"/>
          </a:solidFill>
          <a:ln/>
        </p:spPr>
      </p:sp>
      <p:pic>
        <p:nvPicPr>
          <p:cNvPr id="10" name="Image 0" descr="preencoded.png">    </p:cNvPr>
          <p:cNvPicPr>
            <a:picLocks noChangeAspect="1"/>
          </p:cNvPicPr>
          <p:nvPr/>
        </p:nvPicPr>
        <p:blipFill>
          <a:blip r:embed="rId1"/>
          <a:stretch>
            <a:fillRect/>
          </a:stretch>
        </p:blipFill>
        <p:spPr>
          <a:xfrm>
            <a:off x="647700" y="0"/>
            <a:ext cx="8496300" cy="5143500"/>
          </a:xfrm>
          <a:prstGeom prst="rect">
            <a:avLst/>
          </a:prstGeom>
        </p:spPr>
      </p:pic>
      <p:sp>
        <p:nvSpPr>
          <p:cNvPr id="11" name="Text 8"/>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O ESTUDO</a:t>
            </a:r>
            <a:endParaRPr lang="en-US" sz="1800" dirty="0"/>
          </a:p>
        </p:txBody>
      </p:sp>
      <p:sp>
        <p:nvSpPr>
          <p:cNvPr id="12" name="Text 9"/>
          <p:cNvSpPr/>
          <p:nvPr/>
        </p:nvSpPr>
        <p:spPr>
          <a:xfrm>
            <a:off x="171450" y="4857750"/>
            <a:ext cx="700088" cy="114300"/>
          </a:xfrm>
          <a:prstGeom prst="rect">
            <a:avLst/>
          </a:prstGeom>
          <a:noFill/>
          <a:ln/>
        </p:spPr>
        <p:txBody>
          <a:bodyPr wrap="square" rtlCol="0" anchor="ctr"/>
          <a:lstStyle/>
          <a:p>
            <a:pPr algn="l" indent="0" marL="0">
              <a:lnSpc>
                <a:spcPts val="900"/>
              </a:lnSpc>
              <a:buNone/>
            </a:pPr>
            <a:r>
              <a:rPr lang="en-US" sz="900" dirty="0">
                <a:solidFill>
                  <a:srgbClr val="000000">
                    <a:alpha val="99000"/>
                  </a:srgbClr>
                </a:solidFill>
                <a:latin typeface="Pragati Narrow" pitchFamily="34" charset="0"/>
                <a:ea typeface="Pragati Narrow" pitchFamily="34" charset="-122"/>
                <a:cs typeface="Pragati Narrow" pitchFamily="34" charset="-120"/>
              </a:rPr>
              <a:t>0.0.24</a:t>
            </a:r>
            <a:endParaRPr lang="en-US" sz="900" dirty="0"/>
          </a:p>
        </p:txBody>
      </p:sp>
      <p:sp>
        <p:nvSpPr>
          <p:cNvPr id="13" name="Text 10"/>
          <p:cNvSpPr/>
          <p:nvPr/>
        </p:nvSpPr>
        <p:spPr>
          <a:xfrm>
            <a:off x="3605213" y="3829050"/>
            <a:ext cx="2200275" cy="790575"/>
          </a:xfrm>
          <a:prstGeom prst="rect">
            <a:avLst/>
          </a:prstGeom>
          <a:noFill/>
          <a:ln/>
        </p:spPr>
        <p:txBody>
          <a:bodyPr wrap="square" rtlCol="0" anchor="ctr"/>
          <a:lstStyle/>
          <a:p>
            <a:pPr algn="ctr" indent="0" marL="0">
              <a:lnSpc>
                <a:spcPts val="1582"/>
              </a:lnSpc>
              <a:buNone/>
            </a:pPr>
            <a:r>
              <a:rPr lang="en-US" sz="1350" b="1" dirty="0">
                <a:solidFill>
                  <a:srgbClr val="000000">
                    <a:alpha val="99000"/>
                  </a:srgbClr>
                </a:solidFill>
                <a:latin typeface="Roboto" pitchFamily="34" charset="0"/>
                <a:ea typeface="Roboto" pitchFamily="34" charset="-122"/>
                <a:cs typeface="Roboto" pitchFamily="34" charset="-120"/>
              </a:rPr>
              <a:t>124.051</a:t>
            </a:r>
            <a:pPr algn="ctr" indent="0" marL="0">
              <a:lnSpc>
                <a:spcPts val="1582"/>
              </a:lnSpc>
              <a:buNone/>
            </a:pPr>
            <a:r>
              <a:rPr lang="en-US" sz="1350" dirty="0">
                <a:solidFill>
                  <a:srgbClr val="000000">
                    <a:alpha val="99000"/>
                  </a:srgbClr>
                </a:solidFill>
                <a:latin typeface="Roboto" pitchFamily="34" charset="0"/>
                <a:ea typeface="Roboto" pitchFamily="34" charset="-122"/>
                <a:cs typeface="Roboto" pitchFamily="34" charset="-120"/>
              </a:rPr>
              <a:t> palavras em</a:t>
            </a:r>
            <a:endParaRPr lang="en-US" sz="1350" dirty="0"/>
          </a:p>
          <a:p>
            <a:pPr algn="ctr" indent="0" marL="0">
              <a:lnSpc>
                <a:spcPts val="1582"/>
              </a:lnSpc>
              <a:buNone/>
            </a:pPr>
            <a:r>
              <a:rPr lang="en-US" sz="1350" b="1" dirty="0">
                <a:solidFill>
                  <a:srgbClr val="000000">
                    <a:alpha val="99000"/>
                  </a:srgbClr>
                </a:solidFill>
                <a:latin typeface="Roboto" pitchFamily="34" charset="0"/>
                <a:ea typeface="Roboto" pitchFamily="34" charset="-122"/>
                <a:cs typeface="Roboto" pitchFamily="34" charset="-120"/>
              </a:rPr>
              <a:t>15.216</a:t>
            </a:r>
            <a:pPr algn="ctr" indent="0" marL="0">
              <a:lnSpc>
                <a:spcPts val="1582"/>
              </a:lnSpc>
              <a:buNone/>
            </a:pPr>
            <a:r>
              <a:rPr lang="en-US" sz="1350" dirty="0">
                <a:solidFill>
                  <a:srgbClr val="000000">
                    <a:alpha val="99000"/>
                  </a:srgbClr>
                </a:solidFill>
                <a:latin typeface="Roboto" pitchFamily="34" charset="0"/>
                <a:ea typeface="Roboto" pitchFamily="34" charset="-122"/>
                <a:cs typeface="Roboto" pitchFamily="34" charset="-120"/>
              </a:rPr>
              <a:t> linhas</a:t>
            </a:r>
            <a:endParaRPr lang="en-US" sz="1350" dirty="0"/>
          </a:p>
          <a:p>
            <a:pPr algn="ct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de texto transcrito, análises e resumos gerados, e reformatações</a:t>
            </a:r>
            <a:endParaRPr lang="en-US" sz="1350" dirty="0"/>
          </a:p>
        </p:txBody>
      </p:sp>
      <p:sp>
        <p:nvSpPr>
          <p:cNvPr id="14" name="Text 11"/>
          <p:cNvSpPr/>
          <p:nvPr/>
        </p:nvSpPr>
        <p:spPr>
          <a:xfrm>
            <a:off x="3605213" y="1709738"/>
            <a:ext cx="2200275" cy="533400"/>
          </a:xfrm>
          <a:prstGeom prst="rect">
            <a:avLst/>
          </a:prstGeom>
          <a:noFill/>
          <a:ln/>
        </p:spPr>
        <p:txBody>
          <a:bodyPr wrap="square" rtlCol="0" anchor="ctr"/>
          <a:lstStyle/>
          <a:p>
            <a:pPr algn="ct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Figma, OKRs desde 2021, Produto 2024, históricos, Miro, printscreens,</a:t>
            </a:r>
            <a:endParaRPr lang="en-US" sz="900" dirty="0"/>
          </a:p>
          <a:p>
            <a:pPr algn="ct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a:t>
            </a:r>
            <a:endParaRPr lang="en-US" sz="900" dirty="0"/>
          </a:p>
        </p:txBody>
      </p:sp>
      <p:sp>
        <p:nvSpPr>
          <p:cNvPr id="15" name="Text 12"/>
          <p:cNvSpPr/>
          <p:nvPr/>
        </p:nvSpPr>
        <p:spPr>
          <a:xfrm>
            <a:off x="1371600" y="3714750"/>
            <a:ext cx="2228850" cy="609600"/>
          </a:xfrm>
          <a:prstGeom prst="rect">
            <a:avLst/>
          </a:prstGeom>
          <a:noFill/>
          <a:ln/>
        </p:spPr>
        <p:txBody>
          <a:bodyPr wrap="square" rtlCol="0" anchor="ctr"/>
          <a:lstStyle/>
          <a:p>
            <a:pPr algn="ctr" indent="0" marL="0">
              <a:lnSpc>
                <a:spcPts val="1620"/>
              </a:lnSpc>
              <a:buNone/>
            </a:pPr>
            <a:r>
              <a:rPr lang="en-US" sz="1800" b="1" spc="-54" kern="0" dirty="0">
                <a:solidFill>
                  <a:srgbClr val="000000">
                    <a:alpha val="99000"/>
                  </a:srgbClr>
                </a:solidFill>
                <a:latin typeface="Roboto" pitchFamily="34" charset="0"/>
                <a:ea typeface="Roboto" pitchFamily="34" charset="-122"/>
                <a:cs typeface="Roboto" pitchFamily="34" charset="-120"/>
              </a:rPr>
              <a:t>6</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TYPEFORMS</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”SOLTE O VERBO!”</a:t>
            </a:r>
            <a:endParaRPr lang="en-US" sz="1800" dirty="0"/>
          </a:p>
        </p:txBody>
      </p:sp>
      <p:sp>
        <p:nvSpPr>
          <p:cNvPr id="16" name="Text 13"/>
          <p:cNvSpPr/>
          <p:nvPr/>
        </p:nvSpPr>
        <p:spPr>
          <a:xfrm>
            <a:off x="3590925" y="738188"/>
            <a:ext cx="2228850" cy="476250"/>
          </a:xfrm>
          <a:prstGeom prst="rect">
            <a:avLst/>
          </a:prstGeom>
          <a:noFill/>
          <a:ln/>
        </p:spPr>
        <p:txBody>
          <a:bodyPr wrap="square" rtlCol="0" anchor="ctr"/>
          <a:lstStyle/>
          <a:p>
            <a:pPr algn="ctr" indent="0" marL="0">
              <a:lnSpc>
                <a:spcPts val="1620"/>
              </a:lnSpc>
              <a:buNone/>
            </a:pPr>
            <a:r>
              <a:rPr lang="en-US" sz="1800" b="1" spc="-54" kern="0" dirty="0">
                <a:solidFill>
                  <a:srgbClr val="000000">
                    <a:alpha val="99000"/>
                  </a:srgbClr>
                </a:solidFill>
                <a:latin typeface="Roboto" pitchFamily="34" charset="0"/>
                <a:ea typeface="Roboto" pitchFamily="34" charset="-122"/>
                <a:cs typeface="Roboto" pitchFamily="34" charset="-120"/>
              </a:rPr>
              <a:t>3 </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OUTROS PAPOS,</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TRAZENDO VISÕES EXTERNAS</a:t>
            </a:r>
            <a:endParaRPr lang="en-US" sz="1800" dirty="0"/>
          </a:p>
        </p:txBody>
      </p:sp>
      <p:sp>
        <p:nvSpPr>
          <p:cNvPr id="17" name="Text 14"/>
          <p:cNvSpPr/>
          <p:nvPr/>
        </p:nvSpPr>
        <p:spPr>
          <a:xfrm>
            <a:off x="1457325" y="2005013"/>
            <a:ext cx="2057400" cy="876300"/>
          </a:xfrm>
          <a:prstGeom prst="rect">
            <a:avLst/>
          </a:prstGeom>
          <a:noFill/>
          <a:ln/>
        </p:spPr>
        <p:txBody>
          <a:bodyPr wrap="square" rtlCol="0" anchor="ctr"/>
          <a:lstStyle/>
          <a:p>
            <a:pPr algn="ctr" indent="0" marL="0">
              <a:lnSpc>
                <a:spcPts val="1620"/>
              </a:lnSpc>
              <a:buNone/>
            </a:pPr>
            <a:r>
              <a:rPr lang="en-US" sz="1800" b="1" spc="-54" kern="0" dirty="0">
                <a:solidFill>
                  <a:srgbClr val="000000">
                    <a:alpha val="99000"/>
                  </a:srgbClr>
                </a:solidFill>
                <a:latin typeface="Roboto" pitchFamily="34" charset="0"/>
                <a:ea typeface="Roboto" pitchFamily="34" charset="-122"/>
                <a:cs typeface="Roboto" pitchFamily="34" charset="-120"/>
              </a:rPr>
              <a:t>2H</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WORKSHOP</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6 CHAPÉUS DO PENSAMENTO:</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”AUTOMAÇÕES POSSÍVEIS”</a:t>
            </a:r>
            <a:endParaRPr lang="en-US" sz="1800" dirty="0"/>
          </a:p>
        </p:txBody>
      </p:sp>
      <p:sp>
        <p:nvSpPr>
          <p:cNvPr id="18" name="Text 15"/>
          <p:cNvSpPr/>
          <p:nvPr/>
        </p:nvSpPr>
        <p:spPr>
          <a:xfrm>
            <a:off x="1428750" y="738188"/>
            <a:ext cx="2114550" cy="742950"/>
          </a:xfrm>
          <a:prstGeom prst="rect">
            <a:avLst/>
          </a:prstGeom>
          <a:noFill/>
          <a:ln/>
        </p:spPr>
        <p:txBody>
          <a:bodyPr wrap="square" rtlCol="0" anchor="ctr"/>
          <a:lstStyle/>
          <a:p>
            <a:pPr algn="ctr" indent="0" marL="0">
              <a:lnSpc>
                <a:spcPts val="1620"/>
              </a:lnSpc>
              <a:buNone/>
            </a:pPr>
            <a:r>
              <a:rPr lang="en-US" sz="1800" b="1" spc="-54" kern="0" dirty="0">
                <a:solidFill>
                  <a:srgbClr val="000000">
                    <a:alpha val="99000"/>
                  </a:srgbClr>
                </a:solidFill>
                <a:latin typeface="Roboto" pitchFamily="34" charset="0"/>
                <a:ea typeface="Roboto" pitchFamily="34" charset="-122"/>
                <a:cs typeface="Roboto" pitchFamily="34" charset="-120"/>
              </a:rPr>
              <a:t>7</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ENTREVISTAS SÓCIOS E ASSOCIADOS</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”COMO ESTÁ A SUA PLONGÊ HOJE?”</a:t>
            </a:r>
            <a:endParaRPr lang="en-US" sz="1800" dirty="0"/>
          </a:p>
        </p:txBody>
      </p:sp>
      <p:sp>
        <p:nvSpPr>
          <p:cNvPr id="19" name="Text 16"/>
          <p:cNvSpPr/>
          <p:nvPr/>
        </p:nvSpPr>
        <p:spPr>
          <a:xfrm>
            <a:off x="13130213" y="1452563"/>
            <a:ext cx="2200275" cy="1433513"/>
          </a:xfrm>
          <a:prstGeom prst="rect">
            <a:avLst/>
          </a:prstGeom>
          <a:noFill/>
          <a:ln/>
        </p:spPr>
        <p:txBody>
          <a:bodyPr wrap="square" rtlCol="0" anchor="ctr"/>
          <a:lstStyle/>
          <a:p>
            <a:pPr algn="ctr"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CONTEXTO GERAL</a:t>
            </a:r>
            <a:endParaRPr lang="en-US" sz="1800" dirty="0"/>
          </a:p>
          <a:p>
            <a:pPr algn="ctr"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CANSAMOS DE INVESTIR NO PLIA. E AGORA?</a:t>
            </a:r>
            <a:endParaRPr lang="en-US" sz="1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ECE6D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sp>
        <p:nvSpPr>
          <p:cNvPr id="3"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PRÓXIMOS PASSOS</a:t>
            </a:r>
            <a:endParaRPr lang="en-US" sz="1800" dirty="0"/>
          </a:p>
        </p:txBody>
      </p:sp>
      <p:sp>
        <p:nvSpPr>
          <p:cNvPr id="4" name="Text 1"/>
          <p:cNvSpPr/>
          <p:nvPr/>
        </p:nvSpPr>
        <p:spPr>
          <a:xfrm>
            <a:off x="1038225" y="261937"/>
            <a:ext cx="3567113" cy="2457450"/>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2.</a:t>
            </a:r>
            <a:endParaRPr lang="en-US" sz="5625" dirty="0"/>
          </a:p>
          <a:p>
            <a:pPr algn="l" indent="0" marL="0">
              <a:lnSpc>
                <a:spcPts val="2109"/>
              </a:lnSpc>
              <a:buNone/>
            </a:pPr>
            <a:r>
              <a:rPr lang="en-US" sz="1800" b="1" dirty="0">
                <a:solidFill>
                  <a:srgbClr val="000000">
                    <a:alpha val="99000"/>
                  </a:srgbClr>
                </a:solidFill>
                <a:latin typeface="Roboto" pitchFamily="34" charset="0"/>
                <a:ea typeface="Roboto" pitchFamily="34" charset="-122"/>
                <a:cs typeface="Roboto" pitchFamily="34" charset="-120"/>
              </a:rPr>
              <a:t>ESTUDO DE MERCADO É UM </a:t>
            </a:r>
            <a:endParaRPr lang="en-US" sz="5625" dirty="0"/>
          </a:p>
          <a:p>
            <a:pPr algn="l" indent="0" marL="0">
              <a:lnSpc>
                <a:spcPts val="2109"/>
              </a:lnSpc>
              <a:buNone/>
            </a:pPr>
            <a:r>
              <a:rPr lang="en-US" sz="1800" b="1" i="1" dirty="0">
                <a:solidFill>
                  <a:srgbClr val="000000">
                    <a:alpha val="99000"/>
                  </a:srgbClr>
                </a:solidFill>
                <a:latin typeface="Roboto" pitchFamily="34" charset="0"/>
                <a:ea typeface="Roboto" pitchFamily="34" charset="-122"/>
                <a:cs typeface="Roboto" pitchFamily="34" charset="-120"/>
              </a:rPr>
              <a:t>LOW HANGING FRUIT</a:t>
            </a:r>
            <a:pPr algn="l" indent="0" marL="0">
              <a:lnSpc>
                <a:spcPts val="2109"/>
              </a:lnSpc>
              <a:buNone/>
            </a:pPr>
            <a:r>
              <a:rPr lang="en-US" sz="1800" i="1" dirty="0">
                <a:solidFill>
                  <a:srgbClr val="000000">
                    <a:alpha val="99000"/>
                  </a:srgbClr>
                </a:solidFill>
                <a:latin typeface="Roboto" pitchFamily="34" charset="0"/>
                <a:ea typeface="Roboto" pitchFamily="34" charset="-122"/>
                <a:cs typeface="Roboto" pitchFamily="34" charset="-120"/>
              </a:rPr>
              <a:t> </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Objetivo: aumentar faturamento e diversificar portfolio em demanda que sabemos que existe, e traz resultado no curto prazo</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P</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rimeiro passo para </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a Plongê ser referência como </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centro de inteligencia?</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Certamente é um passo no caminhar de melhorarmos nossos processos de coleta e processamento de informações de entrevista e reports complexos a clientes.</a:t>
            </a:r>
            <a:endParaRPr lang="en-US" sz="56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ECE6D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sp>
        <p:nvSpPr>
          <p:cNvPr id="3"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PRÓXIMOS PASSOS</a:t>
            </a:r>
            <a:endParaRPr lang="en-US" sz="1800" dirty="0"/>
          </a:p>
        </p:txBody>
      </p:sp>
      <p:sp>
        <p:nvSpPr>
          <p:cNvPr id="4" name="Text 1"/>
          <p:cNvSpPr/>
          <p:nvPr/>
        </p:nvSpPr>
        <p:spPr>
          <a:xfrm>
            <a:off x="1038225" y="261937"/>
            <a:ext cx="4038600" cy="2590800"/>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3.</a:t>
            </a:r>
            <a:endParaRPr lang="en-US" sz="5625" dirty="0"/>
          </a:p>
          <a:p>
            <a:pPr algn="l" indent="0" marL="0">
              <a:lnSpc>
                <a:spcPts val="2109"/>
              </a:lnSpc>
              <a:buNone/>
            </a:pPr>
            <a:r>
              <a:rPr lang="en-US" sz="1800" b="1" dirty="0">
                <a:solidFill>
                  <a:srgbClr val="000000">
                    <a:alpha val="99000"/>
                  </a:srgbClr>
                </a:solidFill>
                <a:latin typeface="Roboto" pitchFamily="34" charset="0"/>
                <a:ea typeface="Roboto" pitchFamily="34" charset="-122"/>
                <a:cs typeface="Roboto" pitchFamily="34" charset="-120"/>
              </a:rPr>
              <a:t>INOVAÇÃO E DESIGN DE SERVIÇO</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Abrir frente que faça entrevistas, pilote produtos, construa press-releases de produtos que ainda não existem para entender fit com clientes, crie interfaces rápidas que permitam demonstrar ideias sem envolver desenvolvimento, implemente mudanças nos serviços existentes buscando resultados estratégicos, (...)</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Maior objetivo: buscar product-market fit (potencialmente em um produto b2c, ou algum produto com maior escala) através de ciclos rapidos, experimentacao constante, aprendizado, e uso de IA generativa</a:t>
            </a:r>
            <a:endParaRPr lang="en-US" sz="56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ECE6D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sp>
        <p:nvSpPr>
          <p:cNvPr id="3"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PRÓXIMOS PASSOS</a:t>
            </a:r>
            <a:endParaRPr lang="en-US" sz="1800" dirty="0"/>
          </a:p>
        </p:txBody>
      </p:sp>
      <p:sp>
        <p:nvSpPr>
          <p:cNvPr id="4" name="Text 1"/>
          <p:cNvSpPr/>
          <p:nvPr/>
        </p:nvSpPr>
        <p:spPr>
          <a:xfrm>
            <a:off x="1038225" y="261937"/>
            <a:ext cx="4238625" cy="4486275"/>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4(a).</a:t>
            </a:r>
            <a:endParaRPr lang="en-US" sz="5625" dirty="0"/>
          </a:p>
          <a:p>
            <a:pPr algn="l" indent="0" marL="0">
              <a:lnSpc>
                <a:spcPts val="2109"/>
              </a:lnSpc>
              <a:buNone/>
            </a:pPr>
            <a:r>
              <a:rPr lang="en-US" sz="1800" b="1" dirty="0">
                <a:solidFill>
                  <a:srgbClr val="000000">
                    <a:alpha val="99000"/>
                  </a:srgbClr>
                </a:solidFill>
                <a:latin typeface="Roboto" pitchFamily="34" charset="0"/>
                <a:ea typeface="Roboto" pitchFamily="34" charset="-122"/>
                <a:cs typeface="Roboto" pitchFamily="34" charset="-120"/>
              </a:rPr>
              <a:t>RUMANDO PARA UMA FONTE ÚNICA DA VERDADE. </a:t>
            </a:r>
            <a:endParaRPr lang="en-US" sz="5625" dirty="0"/>
          </a:p>
          <a:p>
            <a:pPr algn="l" indent="0" marL="0">
              <a:lnSpc>
                <a:spcPts val="2109"/>
              </a:lnSpc>
              <a:buNone/>
            </a:pPr>
            <a:r>
              <a:rPr lang="en-US" sz="1800" b="1" i="1" dirty="0">
                <a:solidFill>
                  <a:srgbClr val="000000">
                    <a:alpha val="99000"/>
                  </a:srgbClr>
                </a:solidFill>
                <a:latin typeface="Roboto" pitchFamily="34" charset="0"/>
                <a:ea typeface="Roboto" pitchFamily="34" charset="-122"/>
                <a:cs typeface="Roboto" pitchFamily="34" charset="-120"/>
              </a:rPr>
              <a:t>REMOVENDO SILOS</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Workshop de criaçao de consenso sobre como conduzimos os processos (onde o que vai e onde? mesmo que nao seja no Plia). Como fazer? Como não fazer? O que não podemos abrir mão, mesmo que o projeto seja ”todo diferentão, a cara do cliente”?</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Nosso operacional deve garantir que todos os projetos gerem inteligência à Plongê. Caso contrário, há muito risco de criação de silos e desperdício de recursos.</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Este trabalho prepara o terreno para input massivo em sistema centralizado, quando for momento oportuno. </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D</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ar sequência ao workshop com analistas de forma a identificar</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ganhos rápidos já mapeados (não só no Plia), fomentando de que todos os colaboradores da Plongê sejam capazes de construir e pensar em fluxos de automação usando ferramentas no-code. </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Trazer protagonismo ao time sendo parte da solução, mais que criticismo a partir de um olhar que se vê fora do problema.</a:t>
            </a:r>
            <a:endParaRPr lang="en-US" sz="562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ECE6D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sp>
        <p:nvSpPr>
          <p:cNvPr id="3"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PRÓXIMOS PASSOS</a:t>
            </a:r>
            <a:endParaRPr lang="en-US" sz="1800" dirty="0"/>
          </a:p>
        </p:txBody>
      </p:sp>
      <p:sp>
        <p:nvSpPr>
          <p:cNvPr id="4" name="Text 1"/>
          <p:cNvSpPr/>
          <p:nvPr/>
        </p:nvSpPr>
        <p:spPr>
          <a:xfrm>
            <a:off x="1038225" y="261937"/>
            <a:ext cx="3681412" cy="4591050"/>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4(b).</a:t>
            </a:r>
            <a:endParaRPr lang="en-US" sz="5625" dirty="0"/>
          </a:p>
          <a:p>
            <a:pPr algn="l" indent="0" marL="0">
              <a:lnSpc>
                <a:spcPts val="2109"/>
              </a:lnSpc>
              <a:buNone/>
            </a:pPr>
            <a:r>
              <a:rPr lang="en-US" sz="1800" b="1" dirty="0">
                <a:solidFill>
                  <a:srgbClr val="000000">
                    <a:alpha val="99000"/>
                  </a:srgbClr>
                </a:solidFill>
                <a:latin typeface="Roboto" pitchFamily="34" charset="0"/>
                <a:ea typeface="Roboto" pitchFamily="34" charset="-122"/>
                <a:cs typeface="Roboto" pitchFamily="34" charset="-120"/>
              </a:rPr>
              <a:t>DISCOVERY SOBRE FORMAS RÁPIDAS DE MELHORAR O INPUT NO PLIA</a:t>
            </a:r>
            <a:endParaRPr lang="en-US" sz="5625" dirty="0"/>
          </a:p>
          <a:p>
            <a:pPr algn="l" indent="0" marL="0">
              <a:lnSpc>
                <a:spcPts val="2109"/>
              </a:lnSpc>
              <a:buNone/>
            </a:pPr>
            <a:r>
              <a:rPr lang="en-US" sz="1800" b="1" dirty="0">
                <a:solidFill>
                  <a:srgbClr val="000000">
                    <a:alpha val="99000"/>
                  </a:srgbClr>
                </a:solidFill>
                <a:latin typeface="Roboto" pitchFamily="34" charset="0"/>
                <a:ea typeface="Roboto" pitchFamily="34" charset="-122"/>
                <a:cs typeface="Roboto" pitchFamily="34" charset="-120"/>
              </a:rPr>
              <a:t>(RUMO À FONTE ÚNICA DA VERDADE)</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Entrevistar pessoas sobre usabilidade de entrada de dados no sistema. Há um problema muito grande de que os dados se perdem em controles paralelos. Como concentrar essas informações?</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É possível construir </a:t>
            </a:r>
            <a:pPr algn="l" indent="0" marL="0">
              <a:lnSpc>
                <a:spcPts val="1055"/>
              </a:lnSpc>
              <a:buNone/>
            </a:pPr>
            <a:r>
              <a:rPr lang="en-US" sz="900" i="1" dirty="0">
                <a:solidFill>
                  <a:srgbClr val="000000">
                    <a:alpha val="99000"/>
                  </a:srgbClr>
                </a:solidFill>
                <a:latin typeface="Roboto" pitchFamily="34" charset="0"/>
                <a:ea typeface="Roboto" pitchFamily="34" charset="-122"/>
                <a:cs typeface="Roboto" pitchFamily="34" charset="-120"/>
              </a:rPr>
              <a:t>crawlers</a:t>
            </a:r>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que populem o PLIA sem que haja mudança nos fluxos operacionais atuais? Quais padronizações precisam ser feitas para isto? É possivel organizar um Data Lake para a Plongê sem grande esforço?</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Prototipar ou construir POCs, se couber.</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Acompanhar dia a dia de maneira observativa (trazer usuários para mostrarem aquilo que são especialistas - e não para serem criativos e inventarem soluções que não conhecem quais são os building-blocks)</a:t>
            </a:r>
            <a:endParaRPr lang="en-US" sz="562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ECE6D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sp>
        <p:nvSpPr>
          <p:cNvPr id="3"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PRÓXIMOS PASSOS</a:t>
            </a:r>
            <a:endParaRPr lang="en-US" sz="1800" dirty="0"/>
          </a:p>
        </p:txBody>
      </p:sp>
      <p:sp>
        <p:nvSpPr>
          <p:cNvPr id="4" name="Text 1"/>
          <p:cNvSpPr/>
          <p:nvPr/>
        </p:nvSpPr>
        <p:spPr>
          <a:xfrm>
            <a:off x="1038225" y="261937"/>
            <a:ext cx="4833938" cy="2990850"/>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5.</a:t>
            </a:r>
            <a:endParaRPr lang="en-US" sz="5625" dirty="0"/>
          </a:p>
          <a:p>
            <a:pPr algn="l" indent="0" marL="0">
              <a:lnSpc>
                <a:spcPts val="2109"/>
              </a:lnSpc>
              <a:buNone/>
            </a:pPr>
            <a:r>
              <a:rPr lang="en-US" sz="1800" b="1" dirty="0">
                <a:solidFill>
                  <a:srgbClr val="000000">
                    <a:alpha val="99000"/>
                  </a:srgbClr>
                </a:solidFill>
                <a:latin typeface="Roboto" pitchFamily="34" charset="0"/>
                <a:ea typeface="Roboto" pitchFamily="34" charset="-122"/>
                <a:cs typeface="Roboto" pitchFamily="34" charset="-120"/>
              </a:rPr>
              <a:t>POTENCIALIZAR USO DE IA GENERATIVA</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Montar grupo de estudos sobre IA.</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Falar sobre Prompt Engineering.</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Definir diretrizes de segurança de informação.</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Entender se há alguma aplicação baseada em RAG que ajude rapidamente a dar um salto de resultado em alguma frente da empresa</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Explicar potencialidades da tecnologia, casos de uso comuns em indústrias distintas</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Ampliar repertório de todos da empresa</a:t>
            </a:r>
            <a:endParaRPr lang="en-US" sz="5625"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Provocar cultura de aprendizado</a:t>
            </a:r>
            <a:endParaRPr lang="en-US" sz="56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ECE6D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sp>
        <p:nvSpPr>
          <p:cNvPr id="3"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PRÓXIMOS PASSOS</a:t>
            </a:r>
            <a:endParaRPr lang="en-US" sz="1800" dirty="0"/>
          </a:p>
        </p:txBody>
      </p:sp>
      <p:sp>
        <p:nvSpPr>
          <p:cNvPr id="4" name="Text 1"/>
          <p:cNvSpPr/>
          <p:nvPr/>
        </p:nvSpPr>
        <p:spPr>
          <a:xfrm>
            <a:off x="1038225" y="261937"/>
            <a:ext cx="4833938" cy="4000500"/>
          </a:xfrm>
          <a:prstGeom prst="rect">
            <a:avLst/>
          </a:prstGeom>
          <a:noFill/>
          <a:ln/>
        </p:spPr>
        <p:txBody>
          <a:bodyPr wrap="square" rtlCol="0" anchor="ctr"/>
          <a:lstStyle/>
          <a:p>
            <a:pPr algn="l" indent="0" marL="0">
              <a:lnSpc>
                <a:spcPts val="2109"/>
              </a:lnSpc>
              <a:buNone/>
            </a:pPr>
            <a:r>
              <a:rPr lang="en-US" sz="1800" b="1" dirty="0">
                <a:solidFill>
                  <a:srgbClr val="000000">
                    <a:alpha val="99000"/>
                  </a:srgbClr>
                </a:solidFill>
                <a:latin typeface="Roboto" pitchFamily="34" charset="0"/>
                <a:ea typeface="Roboto" pitchFamily="34" charset="-122"/>
                <a:cs typeface="Roboto" pitchFamily="34" charset="-120"/>
              </a:rPr>
              <a:t>“SAL, MAS E TECNOLOGIA?”</a:t>
            </a:r>
            <a:endParaRPr lang="en-US" sz="18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O segundo diamante busca achar uma estratégia para a Plongê</a:t>
            </a:r>
            <a:endParaRPr lang="en-US" sz="1800" dirty="0"/>
          </a:p>
          <a:p>
            <a:pPr algn="l" indent="0" marL="0">
              <a:lnSpc>
                <a:spcPts val="1055"/>
              </a:lnSpc>
              <a:buNone/>
            </a:pPr>
            <a:r>
              <a:rPr lang="en-US" sz="900" b="1" dirty="0">
                <a:solidFill>
                  <a:srgbClr val="000000">
                    <a:alpha val="99000"/>
                  </a:srgbClr>
                </a:solidFill>
                <a:latin typeface="Roboto" pitchFamily="34" charset="0"/>
                <a:ea typeface="Roboto" pitchFamily="34" charset="-122"/>
                <a:cs typeface="Roboto" pitchFamily="34" charset="-120"/>
              </a:rPr>
              <a:t>challenge - big idea - action</a:t>
            </a:r>
            <a:endParaRPr lang="en-US" sz="18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Da estratégia teremos bons guias para a estratégia de tecnologia e produto digital. Ainda não é momento de definir arquiteturas para a organização, ou de revisar a arquitetura de solução do Plia.</a:t>
            </a:r>
            <a:endParaRPr lang="en-US" sz="18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Falta conseguirmos responder com clareza o que é ”bom para o negócio”, e ter mais clareza de quais são nossos públicos com quem conversamos para atingir a estratégia. Falta ter maior domínio nos fluxos de dados que acontecem na operação (e até, os fluxos que acontecerão - no futuro)</a:t>
            </a:r>
            <a:endParaRPr lang="en-US" sz="18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Talent aquisition é frequentemente "plataforma”: intermediamos companhias e líderes. Mas talvez isso também seja genérico demais. Quem são os das companhias? Quem são os líderes? Como estamos conversando com estas pessoas? Quem são estas personas?</a:t>
            </a:r>
            <a:endParaRPr lang="en-US" sz="18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Um refinamento maior da estratégia, entendimento de públicos e alavancas de crescimento, e fluxos de dados existentes possibilitarão traçar um roadmap técnico que nos permita acelerar desenvolvimento naquilo que de fato acreditamos ter valor e resultado prático ao negócio.</a:t>
            </a:r>
            <a:endParaRPr lang="en-US" sz="1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ECE6DE"/>
        </a:solidFill>
      </p:bgPr>
    </p:bg>
    <p:spTree>
      <p:nvGrpSpPr>
        <p:cNvPr id="1" name=""/>
        <p:cNvGrpSpPr/>
        <p:nvPr/>
      </p:nvGrpSpPr>
      <p:grpSpPr>
        <a:xfrm>
          <a:off x="0" y="0"/>
          <a:ext cx="0" cy="0"/>
          <a:chOff x="0" y="0"/>
          <a:chExt cx="0" cy="0"/>
        </a:xfrm>
      </p:grpSpPr>
      <p:sp>
        <p:nvSpPr>
          <p:cNvPr id="2" name="Text 0"/>
          <p:cNvSpPr/>
          <p:nvPr/>
        </p:nvSpPr>
        <p:spPr>
          <a:xfrm>
            <a:off x="409575" y="2362200"/>
            <a:ext cx="4833938" cy="266700"/>
          </a:xfrm>
          <a:prstGeom prst="rect">
            <a:avLst/>
          </a:prstGeom>
          <a:noFill/>
          <a:ln/>
        </p:spPr>
        <p:txBody>
          <a:bodyPr wrap="square" rtlCol="0" anchor="ctr"/>
          <a:lstStyle/>
          <a:p>
            <a:pPr algn="l" indent="0" marL="0">
              <a:lnSpc>
                <a:spcPts val="2109"/>
              </a:lnSpc>
              <a:buNone/>
            </a:pPr>
            <a:r>
              <a:rPr lang="en-US" sz="1800" b="1" dirty="0">
                <a:solidFill>
                  <a:srgbClr val="000000">
                    <a:alpha val="99000"/>
                  </a:srgbClr>
                </a:solidFill>
                <a:latin typeface="Roboto" pitchFamily="34" charset="0"/>
                <a:ea typeface="Roboto" pitchFamily="34" charset="-122"/>
                <a:cs typeface="Roboto" pitchFamily="34" charset="-120"/>
              </a:rPr>
              <a:t>Demonstração!</a:t>
            </a:r>
            <a:endParaRPr 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name="Slide 47">
    <p:bg>
      <p:bgPr>
        <a:solidFill>
          <a:srgbClr val="1D4FCD"/>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683544" y="983456"/>
            <a:ext cx="5776913" cy="317658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name="Slide 4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976938" y="609600"/>
            <a:ext cx="3165946" cy="3924300"/>
          </a:xfrm>
          <a:prstGeom prst="rect">
            <a:avLst/>
          </a:prstGeom>
        </p:spPr>
      </p:pic>
      <p:sp>
        <p:nvSpPr>
          <p:cNvPr id="3" name="Text 0"/>
          <p:cNvSpPr/>
          <p:nvPr/>
        </p:nvSpPr>
        <p:spPr>
          <a:xfrm>
            <a:off x="361950" y="1981200"/>
            <a:ext cx="5905500" cy="1843088"/>
          </a:xfrm>
          <a:prstGeom prst="rect">
            <a:avLst/>
          </a:prstGeom>
          <a:noFill/>
          <a:ln/>
        </p:spPr>
        <p:txBody>
          <a:bodyPr wrap="square" rtlCol="0" anchor="ctr"/>
          <a:lstStyle/>
          <a:p>
            <a:pPr algn="l"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RESUMO:</a:t>
            </a:r>
            <a:endParaRPr lang="en-US" sz="1800" dirty="0"/>
          </a:p>
          <a:p>
            <a:pPr algn="l"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	•	SE VOCÊ FECHAR O DIAMANTE EM “FALTA ESTRATÉGIA”, AINDA NÃO CONVERGIU.</a:t>
            </a:r>
            <a:endParaRPr lang="en-US" sz="1800" dirty="0"/>
          </a:p>
          <a:p>
            <a:pPr algn="l"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	•	FECHAR EM “NOSSO DESAFIO É CONSTRUIR UMA ESTRATÉGIA PARA [ÁREA ESPECÍFICA] PORQUE [MOTIVO]” É VÁLIDO.</a:t>
            </a:r>
            <a:endParaRPr lang="en-US" sz="1800" dirty="0"/>
          </a:p>
          <a:p>
            <a:pPr algn="l"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	•	O SEGUNDO DIAMANTE SERVE PARA EXPERIMENTAR E DECIDIR QUAL ESTRATÉGIA, NÃO PARA DESCOBRIR “SE FALTA ESTRATÉGIA”.</a:t>
            </a:r>
            <a:endParaRPr lang="en-US" sz="1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814763" y="171450"/>
            <a:ext cx="5157788" cy="4800600"/>
          </a:xfrm>
          <a:prstGeom prst="roundRect">
            <a:avLst>
              <a:gd name="adj" fmla="val 4762"/>
            </a:avLst>
          </a:prstGeom>
          <a:solidFill>
            <a:srgbClr val="ECE6DE">
              <a:alpha val="90000"/>
            </a:srgbClr>
          </a:solidFill>
          <a:ln/>
        </p:spPr>
      </p:sp>
      <p:sp>
        <p:nvSpPr>
          <p:cNvPr id="3" name="Text 1"/>
          <p:cNvSpPr/>
          <p:nvPr/>
        </p:nvSpPr>
        <p:spPr>
          <a:xfrm>
            <a:off x="-1971675" y="2314575"/>
            <a:ext cx="5257800" cy="514350"/>
          </a:xfrm>
          <a:prstGeom prst="rect">
            <a:avLst/>
          </a:prstGeom>
          <a:noFill/>
          <a:ln/>
        </p:spPr>
        <p:txBody>
          <a:bodyPr wrap="square" rtlCol="0" anchor="ctr"/>
          <a:lstStyle/>
          <a:p>
            <a:pPr algn="r" indent="0" marL="0">
              <a:lnSpc>
                <a:spcPts val="4050"/>
              </a:lnSpc>
              <a:buNone/>
            </a:pPr>
            <a:r>
              <a:rPr lang="en-US" sz="4500" spc="-90" kern="0" dirty="0">
                <a:solidFill>
                  <a:srgbClr val="FFFFFF">
                    <a:alpha val="99000"/>
                  </a:srgbClr>
                </a:solidFill>
                <a:latin typeface="Roboto" pitchFamily="34" charset="0"/>
                <a:ea typeface="Roboto" pitchFamily="34" charset="-122"/>
                <a:cs typeface="Roboto" pitchFamily="34" charset="-120"/>
              </a:rPr>
              <a:t>investimento</a:t>
            </a:r>
            <a:endParaRPr lang="en-US" sz="4500" dirty="0"/>
          </a:p>
        </p:txBody>
      </p:sp>
      <p:sp>
        <p:nvSpPr>
          <p:cNvPr id="4" name="Text 2"/>
          <p:cNvSpPr/>
          <p:nvPr/>
        </p:nvSpPr>
        <p:spPr>
          <a:xfrm>
            <a:off x="4005262" y="581025"/>
            <a:ext cx="5233988" cy="3976687"/>
          </a:xfrm>
          <a:prstGeom prst="rect">
            <a:avLst/>
          </a:prstGeom>
          <a:noFill/>
          <a:ln/>
        </p:spPr>
        <p:txBody>
          <a:bodyPr wrap="square" rtlCol="0" anchor="ctr"/>
          <a:lstStyle/>
          <a:p>
            <a:pPr algn="r" indent="0" marL="0">
              <a:lnSpc>
                <a:spcPts val="4050"/>
              </a:lnSpc>
              <a:buNone/>
            </a:pPr>
            <a:r>
              <a:rPr lang="en-US" sz="4500" spc="-90" kern="0" dirty="0">
                <a:solidFill>
                  <a:srgbClr val="000000">
                    <a:alpha val="99000"/>
                  </a:srgbClr>
                </a:solidFill>
                <a:latin typeface="Roboto" pitchFamily="34" charset="0"/>
                <a:ea typeface="Roboto" pitchFamily="34" charset="-122"/>
                <a:cs typeface="Roboto" pitchFamily="34" charset="-120"/>
              </a:rPr>
              <a:t>15.000 reais</a:t>
            </a:r>
            <a:endParaRPr lang="en-US" sz="4500" dirty="0"/>
          </a:p>
          <a:p>
            <a:pPr algn="r" indent="0" marL="0">
              <a:lnSpc>
                <a:spcPts val="2109"/>
              </a:lnSpc>
              <a:buNone/>
            </a:pPr>
            <a:r>
              <a:rPr lang="en-US" sz="1800" spc="-90" kern="0" dirty="0">
                <a:solidFill>
                  <a:srgbClr val="000000">
                    <a:alpha val="99000"/>
                  </a:srgbClr>
                </a:solidFill>
                <a:latin typeface="Roboto" pitchFamily="34" charset="0"/>
                <a:ea typeface="Roboto" pitchFamily="34" charset="-122"/>
                <a:cs typeface="Roboto" pitchFamily="34" charset="-120"/>
              </a:rPr>
              <a:t>refere a 4 semanas:</a:t>
            </a:r>
            <a:endParaRPr lang="en-US" sz="4500" dirty="0"/>
          </a:p>
          <a:p>
            <a:pPr algn="r" indent="0" marL="0">
              <a:lnSpc>
                <a:spcPts val="2109"/>
              </a:lnSpc>
              <a:buNone/>
            </a:pPr>
            <a:r>
              <a:rPr lang="en-US" sz="1800" spc="-90" kern="0" dirty="0">
                <a:solidFill>
                  <a:srgbClr val="000000">
                    <a:alpha val="99000"/>
                  </a:srgbClr>
                </a:solidFill>
                <a:latin typeface="Roboto" pitchFamily="34" charset="0"/>
                <a:ea typeface="Roboto" pitchFamily="34" charset="-122"/>
                <a:cs typeface="Roboto" pitchFamily="34" charset="-120"/>
              </a:rPr>
              <a:t>25/ago, 01/set, 08/set e 15/set</a:t>
            </a:r>
            <a:endParaRPr lang="en-US" sz="4500" dirty="0"/>
          </a:p>
          <a:p>
            <a:pPr algn="r" indent="0" marL="0">
              <a:lnSpc>
                <a:spcPts val="2109"/>
              </a:lnSpc>
              <a:buNone/>
            </a:pPr>
            <a:r>
              <a:rPr lang="en-US" sz="1800" spc="-90" kern="0" dirty="0">
                <a:solidFill>
                  <a:srgbClr val="000000">
                    <a:alpha val="99000"/>
                  </a:srgbClr>
                </a:solidFill>
                <a:latin typeface="Roboto" pitchFamily="34" charset="0"/>
                <a:ea typeface="Roboto" pitchFamily="34" charset="-122"/>
                <a:cs typeface="Roboto" pitchFamily="34" charset="-120"/>
              </a:rPr>
              <a:t>~8h de dedicação semanal</a:t>
            </a:r>
            <a:endParaRPr lang="en-US" sz="4500" dirty="0"/>
          </a:p>
          <a:p>
            <a:pPr algn="r" indent="0" marL="0">
              <a:lnSpc>
                <a:spcPts val="2109"/>
              </a:lnSpc>
              <a:buNone/>
            </a:pPr>
            <a:r>
              <a:rPr lang="en-US" sz="1800" spc="-90" kern="0" dirty="0">
                <a:solidFill>
                  <a:srgbClr val="000000">
                    <a:alpha val="99000"/>
                  </a:srgbClr>
                </a:solidFill>
                <a:latin typeface="Roboto" pitchFamily="34" charset="0"/>
                <a:ea typeface="Roboto" pitchFamily="34" charset="-122"/>
                <a:cs typeface="Roboto" pitchFamily="34" charset="-120"/>
              </a:rPr>
              <a:t>em caso de aumento de escopo, cobranças adicionais rateadas por semana</a:t>
            </a:r>
            <a:endParaRPr lang="en-US" sz="4500" dirty="0"/>
          </a:p>
          <a:p>
            <a:pPr algn="r" indent="0" marL="0">
              <a:lnSpc>
                <a:spcPts val="2109"/>
              </a:lnSpc>
              <a:buNone/>
            </a:pPr>
            <a:r>
              <a:rPr lang="en-US" sz="1800" spc="-90" kern="0" dirty="0">
                <a:solidFill>
                  <a:srgbClr val="000000">
                    <a:alpha val="99000"/>
                  </a:srgbClr>
                </a:solidFill>
                <a:latin typeface="Roboto" pitchFamily="34" charset="0"/>
                <a:ea typeface="Roboto" pitchFamily="34" charset="-122"/>
                <a:cs typeface="Roboto" pitchFamily="34" charset="-120"/>
              </a:rPr>
              <a:t>pagamento ”mês vencido”,</a:t>
            </a:r>
            <a:endParaRPr lang="en-US" sz="4500" dirty="0"/>
          </a:p>
          <a:p>
            <a:pPr algn="r" indent="0" marL="0">
              <a:lnSpc>
                <a:spcPts val="2109"/>
              </a:lnSpc>
              <a:buNone/>
            </a:pPr>
            <a:r>
              <a:rPr lang="en-US" sz="1800" spc="-90" kern="0" dirty="0">
                <a:solidFill>
                  <a:srgbClr val="000000">
                    <a:alpha val="99000"/>
                  </a:srgbClr>
                </a:solidFill>
                <a:latin typeface="Roboto" pitchFamily="34" charset="0"/>
                <a:ea typeface="Roboto" pitchFamily="34" charset="-122"/>
                <a:cs typeface="Roboto" pitchFamily="34" charset="-120"/>
              </a:rPr>
              <a:t>todo mês no dia 25</a:t>
            </a:r>
            <a:endParaRPr lang="en-US" sz="4500" dirty="0"/>
          </a:p>
          <a:p>
            <a:pPr algn="r" indent="0" marL="0">
              <a:lnSpc>
                <a:spcPts val="2109"/>
              </a:lnSpc>
              <a:buNone/>
            </a:pPr>
            <a:r>
              <a:rPr lang="en-US" sz="1800" spc="-90" kern="0" dirty="0">
                <a:solidFill>
                  <a:srgbClr val="000000">
                    <a:alpha val="99000"/>
                  </a:srgbClr>
                </a:solidFill>
                <a:latin typeface="Roboto" pitchFamily="34" charset="0"/>
                <a:ea typeface="Roboto" pitchFamily="34" charset="-122"/>
                <a:cs typeface="Roboto" pitchFamily="34" charset="-120"/>
              </a:rPr>
              <a:t>impostos inclusos</a:t>
            </a:r>
            <a:endParaRPr lang="en-US" sz="4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D4FCD"/>
        </a:solidFill>
      </p:bgPr>
    </p:bg>
    <p:spTree>
      <p:nvGrpSpPr>
        <p:cNvPr id="1" name=""/>
        <p:cNvGrpSpPr/>
        <p:nvPr/>
      </p:nvGrpSpPr>
      <p:grpSpPr>
        <a:xfrm>
          <a:off x="0" y="0"/>
          <a:ext cx="0" cy="0"/>
          <a:chOff x="0" y="0"/>
          <a:chExt cx="0" cy="0"/>
        </a:xfrm>
      </p:grpSpPr>
      <p:sp>
        <p:nvSpPr>
          <p:cNvPr id="2" name="Shape 0"/>
          <p:cNvSpPr/>
          <p:nvPr/>
        </p:nvSpPr>
        <p:spPr>
          <a:xfrm>
            <a:off x="647700" y="0"/>
            <a:ext cx="8496300" cy="5143500"/>
          </a:xfrm>
          <a:prstGeom prst="rect">
            <a:avLst/>
          </a:prstGeom>
          <a:solidFill>
            <a:srgbClr val="FFFFFF"/>
          </a:solidFill>
          <a:ln/>
        </p:spPr>
      </p:sp>
      <p:sp>
        <p:nvSpPr>
          <p:cNvPr id="3" name="Shape 1"/>
          <p:cNvSpPr/>
          <p:nvPr/>
        </p:nvSpPr>
        <p:spPr>
          <a:xfrm>
            <a:off x="6357938" y="0"/>
            <a:ext cx="2786063" cy="5143500"/>
          </a:xfrm>
          <a:prstGeom prst="rect">
            <a:avLst/>
          </a:prstGeom>
          <a:solidFill>
            <a:srgbClr val="E67268"/>
          </a:solidFill>
          <a:ln/>
        </p:spPr>
      </p:sp>
      <p:sp>
        <p:nvSpPr>
          <p:cNvPr id="4" name="Shape 2"/>
          <p:cNvSpPr/>
          <p:nvPr/>
        </p:nvSpPr>
        <p:spPr>
          <a:xfrm>
            <a:off x="12930188" y="1238250"/>
            <a:ext cx="2138363" cy="2138363"/>
          </a:xfrm>
          <a:prstGeom prst="roundRect">
            <a:avLst>
              <a:gd name="adj" fmla="val 10690"/>
            </a:avLst>
          </a:prstGeom>
          <a:solidFill>
            <a:srgbClr val="F2E2FF"/>
          </a:solidFill>
          <a:ln/>
        </p:spPr>
      </p:sp>
      <p:sp>
        <p:nvSpPr>
          <p:cNvPr id="5" name="Shape 3"/>
          <p:cNvSpPr/>
          <p:nvPr/>
        </p:nvSpPr>
        <p:spPr>
          <a:xfrm>
            <a:off x="1347788" y="400050"/>
            <a:ext cx="2138363" cy="1171575"/>
          </a:xfrm>
          <a:prstGeom prst="roundRect">
            <a:avLst>
              <a:gd name="adj" fmla="val 19512"/>
            </a:avLst>
          </a:prstGeom>
          <a:solidFill>
            <a:srgbClr val="ECE6DE"/>
          </a:solidFill>
          <a:ln/>
        </p:spPr>
      </p:sp>
      <p:sp>
        <p:nvSpPr>
          <p:cNvPr id="6" name="Shape 4"/>
          <p:cNvSpPr/>
          <p:nvPr/>
        </p:nvSpPr>
        <p:spPr>
          <a:xfrm>
            <a:off x="1347788" y="1666875"/>
            <a:ext cx="2138363" cy="1419225"/>
          </a:xfrm>
          <a:prstGeom prst="roundRect">
            <a:avLst>
              <a:gd name="adj" fmla="val 16107"/>
            </a:avLst>
          </a:prstGeom>
          <a:solidFill>
            <a:srgbClr val="ECE6DE"/>
          </a:solidFill>
          <a:ln/>
        </p:spPr>
      </p:sp>
      <p:sp>
        <p:nvSpPr>
          <p:cNvPr id="7" name="Shape 5"/>
          <p:cNvSpPr/>
          <p:nvPr/>
        </p:nvSpPr>
        <p:spPr>
          <a:xfrm>
            <a:off x="3567113" y="400050"/>
            <a:ext cx="2138363" cy="904875"/>
          </a:xfrm>
          <a:prstGeom prst="roundRect">
            <a:avLst>
              <a:gd name="adj" fmla="val 25263"/>
            </a:avLst>
          </a:prstGeom>
          <a:solidFill>
            <a:srgbClr val="ECE6DE"/>
          </a:solidFill>
          <a:ln/>
        </p:spPr>
      </p:sp>
      <p:sp>
        <p:nvSpPr>
          <p:cNvPr id="8" name="Shape 6"/>
          <p:cNvSpPr/>
          <p:nvPr/>
        </p:nvSpPr>
        <p:spPr>
          <a:xfrm>
            <a:off x="1347788" y="3181350"/>
            <a:ext cx="2138363" cy="1428750"/>
          </a:xfrm>
          <a:prstGeom prst="roundRect">
            <a:avLst>
              <a:gd name="adj" fmla="val 16000"/>
            </a:avLst>
          </a:prstGeom>
          <a:solidFill>
            <a:srgbClr val="ECE6DE"/>
          </a:solidFill>
          <a:ln/>
        </p:spPr>
      </p:sp>
      <p:sp>
        <p:nvSpPr>
          <p:cNvPr id="9" name="Shape 7"/>
          <p:cNvSpPr/>
          <p:nvPr/>
        </p:nvSpPr>
        <p:spPr>
          <a:xfrm>
            <a:off x="3567113" y="1452563"/>
            <a:ext cx="2138363" cy="742950"/>
          </a:xfrm>
          <a:prstGeom prst="roundRect">
            <a:avLst>
              <a:gd name="adj" fmla="val 30769"/>
            </a:avLst>
          </a:prstGeom>
          <a:solidFill>
            <a:srgbClr val="ECE6DE"/>
          </a:solidFill>
          <a:ln/>
        </p:spPr>
      </p:sp>
      <p:sp>
        <p:nvSpPr>
          <p:cNvPr id="10" name="Shape 8"/>
          <p:cNvSpPr/>
          <p:nvPr/>
        </p:nvSpPr>
        <p:spPr>
          <a:xfrm>
            <a:off x="3567113" y="3457575"/>
            <a:ext cx="2138363" cy="1152525"/>
          </a:xfrm>
          <a:prstGeom prst="roundRect">
            <a:avLst>
              <a:gd name="adj" fmla="val 19835"/>
            </a:avLst>
          </a:prstGeom>
          <a:solidFill>
            <a:srgbClr val="ECE6DE"/>
          </a:solidFill>
          <a:ln/>
        </p:spPr>
      </p:sp>
      <p:sp>
        <p:nvSpPr>
          <p:cNvPr id="11" name="Text 9"/>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O ESTUDO</a:t>
            </a:r>
            <a:endParaRPr lang="en-US" sz="1800" dirty="0"/>
          </a:p>
        </p:txBody>
      </p:sp>
      <p:sp>
        <p:nvSpPr>
          <p:cNvPr id="12" name="Text 10"/>
          <p:cNvSpPr/>
          <p:nvPr/>
        </p:nvSpPr>
        <p:spPr>
          <a:xfrm>
            <a:off x="171450" y="4857750"/>
            <a:ext cx="700088" cy="114300"/>
          </a:xfrm>
          <a:prstGeom prst="rect">
            <a:avLst/>
          </a:prstGeom>
          <a:noFill/>
          <a:ln/>
        </p:spPr>
        <p:txBody>
          <a:bodyPr wrap="square" rtlCol="0" anchor="ctr"/>
          <a:lstStyle/>
          <a:p>
            <a:pPr algn="l" indent="0" marL="0">
              <a:lnSpc>
                <a:spcPts val="900"/>
              </a:lnSpc>
              <a:buNone/>
            </a:pPr>
            <a:r>
              <a:rPr lang="en-US" sz="900" dirty="0">
                <a:solidFill>
                  <a:srgbClr val="000000">
                    <a:alpha val="99000"/>
                  </a:srgbClr>
                </a:solidFill>
                <a:latin typeface="Pragati Narrow" pitchFamily="34" charset="0"/>
                <a:ea typeface="Pragati Narrow" pitchFamily="34" charset="-122"/>
                <a:cs typeface="Pragati Narrow" pitchFamily="34" charset="-120"/>
              </a:rPr>
              <a:t>0.0.24</a:t>
            </a:r>
            <a:endParaRPr lang="en-US" sz="900" dirty="0"/>
          </a:p>
        </p:txBody>
      </p:sp>
      <p:sp>
        <p:nvSpPr>
          <p:cNvPr id="13" name="Text 11"/>
          <p:cNvSpPr/>
          <p:nvPr/>
        </p:nvSpPr>
        <p:spPr>
          <a:xfrm>
            <a:off x="6586538" y="2352675"/>
            <a:ext cx="2786063" cy="438150"/>
          </a:xfrm>
          <a:prstGeom prst="rect">
            <a:avLst/>
          </a:prstGeom>
          <a:noFill/>
          <a:ln/>
        </p:spPr>
        <p:txBody>
          <a:bodyPr wrap="square" rtlCol="0" anchor="ctr"/>
          <a:lstStyle/>
          <a:p>
            <a:pPr algn="r" indent="0" marL="0">
              <a:lnSpc>
                <a:spcPts val="1725"/>
              </a:lnSpc>
              <a:buNone/>
            </a:pPr>
            <a:r>
              <a:rPr lang="en-US" sz="1725" b="1" spc="-69" kern="0" dirty="0">
                <a:solidFill>
                  <a:srgbClr val="FFCAC5">
                    <a:alpha val="99000"/>
                  </a:srgbClr>
                </a:solidFill>
                <a:latin typeface="Pragati Narrow" pitchFamily="34" charset="0"/>
                <a:ea typeface="Pragati Narrow" pitchFamily="34" charset="-122"/>
                <a:cs typeface="Pragati Narrow" pitchFamily="34" charset="-120"/>
              </a:rPr>
              <a:t>”Cansamos de investir no Plia sem retorno claro... E agora?”</a:t>
            </a:r>
            <a:endParaRPr lang="en-US" sz="1725" dirty="0"/>
          </a:p>
        </p:txBody>
      </p:sp>
      <p:sp>
        <p:nvSpPr>
          <p:cNvPr id="14" name="Text 12"/>
          <p:cNvSpPr/>
          <p:nvPr/>
        </p:nvSpPr>
        <p:spPr>
          <a:xfrm>
            <a:off x="13130213" y="1452563"/>
            <a:ext cx="2200275" cy="1433513"/>
          </a:xfrm>
          <a:prstGeom prst="rect">
            <a:avLst/>
          </a:prstGeom>
          <a:noFill/>
          <a:ln/>
        </p:spPr>
        <p:txBody>
          <a:bodyPr wrap="square" rtlCol="0" anchor="ctr"/>
          <a:lstStyle/>
          <a:p>
            <a:pPr algn="ctr"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CONTEXTO GERAL</a:t>
            </a:r>
            <a:endParaRPr lang="en-US" sz="1800" dirty="0"/>
          </a:p>
          <a:p>
            <a:pPr algn="ctr"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CANSAMOS DE INVESTIR NO PLIA. E AGORA?</a:t>
            </a:r>
            <a:endParaRPr lang="en-US" sz="1800" dirty="0"/>
          </a:p>
        </p:txBody>
      </p:sp>
      <p:sp>
        <p:nvSpPr>
          <p:cNvPr id="15" name="Text 13"/>
          <p:cNvSpPr/>
          <p:nvPr/>
        </p:nvSpPr>
        <p:spPr>
          <a:xfrm>
            <a:off x="3767138" y="3705225"/>
            <a:ext cx="2200275" cy="790575"/>
          </a:xfrm>
          <a:prstGeom prst="rect">
            <a:avLst/>
          </a:prstGeom>
          <a:noFill/>
          <a:ln/>
        </p:spPr>
        <p:txBody>
          <a:bodyPr wrap="square" rtlCol="0" anchor="ctr"/>
          <a:lstStyle/>
          <a:p>
            <a:pPr algn="ctr" indent="0" marL="0">
              <a:lnSpc>
                <a:spcPts val="1582"/>
              </a:lnSpc>
              <a:buNone/>
            </a:pPr>
            <a:r>
              <a:rPr lang="en-US" sz="1350" b="1" dirty="0">
                <a:solidFill>
                  <a:srgbClr val="000000">
                    <a:alpha val="99000"/>
                  </a:srgbClr>
                </a:solidFill>
                <a:latin typeface="Roboto" pitchFamily="34" charset="0"/>
                <a:ea typeface="Roboto" pitchFamily="34" charset="-122"/>
                <a:cs typeface="Roboto" pitchFamily="34" charset="-120"/>
              </a:rPr>
              <a:t>124.051</a:t>
            </a:r>
            <a:pPr algn="ctr" indent="0" marL="0">
              <a:lnSpc>
                <a:spcPts val="1582"/>
              </a:lnSpc>
              <a:buNone/>
            </a:pPr>
            <a:r>
              <a:rPr lang="en-US" sz="1350" dirty="0">
                <a:solidFill>
                  <a:srgbClr val="000000">
                    <a:alpha val="99000"/>
                  </a:srgbClr>
                </a:solidFill>
                <a:latin typeface="Roboto" pitchFamily="34" charset="0"/>
                <a:ea typeface="Roboto" pitchFamily="34" charset="-122"/>
                <a:cs typeface="Roboto" pitchFamily="34" charset="-120"/>
              </a:rPr>
              <a:t> palavras em</a:t>
            </a:r>
            <a:endParaRPr lang="en-US" sz="1350" dirty="0"/>
          </a:p>
          <a:p>
            <a:pPr algn="ctr" indent="0" marL="0">
              <a:lnSpc>
                <a:spcPts val="1582"/>
              </a:lnSpc>
              <a:buNone/>
            </a:pPr>
            <a:r>
              <a:rPr lang="en-US" sz="1350" b="1" dirty="0">
                <a:solidFill>
                  <a:srgbClr val="000000">
                    <a:alpha val="99000"/>
                  </a:srgbClr>
                </a:solidFill>
                <a:latin typeface="Roboto" pitchFamily="34" charset="0"/>
                <a:ea typeface="Roboto" pitchFamily="34" charset="-122"/>
                <a:cs typeface="Roboto" pitchFamily="34" charset="-120"/>
              </a:rPr>
              <a:t>15.216</a:t>
            </a:r>
            <a:pPr algn="ctr" indent="0" marL="0">
              <a:lnSpc>
                <a:spcPts val="1582"/>
              </a:lnSpc>
              <a:buNone/>
            </a:pPr>
            <a:r>
              <a:rPr lang="en-US" sz="1350" dirty="0">
                <a:solidFill>
                  <a:srgbClr val="000000">
                    <a:alpha val="99000"/>
                  </a:srgbClr>
                </a:solidFill>
                <a:latin typeface="Roboto" pitchFamily="34" charset="0"/>
                <a:ea typeface="Roboto" pitchFamily="34" charset="-122"/>
                <a:cs typeface="Roboto" pitchFamily="34" charset="-120"/>
              </a:rPr>
              <a:t> linhas</a:t>
            </a:r>
            <a:endParaRPr lang="en-US" sz="1350" dirty="0"/>
          </a:p>
          <a:p>
            <a:pPr algn="ct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de texto transcrito, análises e resumos gerados, e reformatações</a:t>
            </a:r>
            <a:endParaRPr lang="en-US" sz="1350" dirty="0"/>
          </a:p>
        </p:txBody>
      </p:sp>
      <p:sp>
        <p:nvSpPr>
          <p:cNvPr id="16" name="Text 14"/>
          <p:cNvSpPr/>
          <p:nvPr/>
        </p:nvSpPr>
        <p:spPr>
          <a:xfrm>
            <a:off x="3767138" y="1585913"/>
            <a:ext cx="2200275" cy="533400"/>
          </a:xfrm>
          <a:prstGeom prst="rect">
            <a:avLst/>
          </a:prstGeom>
          <a:noFill/>
          <a:ln/>
        </p:spPr>
        <p:txBody>
          <a:bodyPr wrap="square" rtlCol="0" anchor="ctr"/>
          <a:lstStyle/>
          <a:p>
            <a:pPr algn="ct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Figma, OKRs desde 2021, Produto 2024, históricos, Miro, printscreens,</a:t>
            </a:r>
            <a:endParaRPr lang="en-US" sz="900" dirty="0"/>
          </a:p>
          <a:p>
            <a:pPr algn="ctr"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a:t>
            </a:r>
            <a:endParaRPr lang="en-US" sz="900" dirty="0"/>
          </a:p>
        </p:txBody>
      </p:sp>
      <p:sp>
        <p:nvSpPr>
          <p:cNvPr id="17" name="Text 15"/>
          <p:cNvSpPr/>
          <p:nvPr/>
        </p:nvSpPr>
        <p:spPr>
          <a:xfrm>
            <a:off x="1533525" y="3590925"/>
            <a:ext cx="2228850" cy="609600"/>
          </a:xfrm>
          <a:prstGeom prst="rect">
            <a:avLst/>
          </a:prstGeom>
          <a:noFill/>
          <a:ln/>
        </p:spPr>
        <p:txBody>
          <a:bodyPr wrap="square" rtlCol="0" anchor="ctr"/>
          <a:lstStyle/>
          <a:p>
            <a:pPr algn="ctr" indent="0" marL="0">
              <a:lnSpc>
                <a:spcPts val="1620"/>
              </a:lnSpc>
              <a:buNone/>
            </a:pPr>
            <a:r>
              <a:rPr lang="en-US" sz="1800" b="1" spc="-54" kern="0" dirty="0">
                <a:solidFill>
                  <a:srgbClr val="000000">
                    <a:alpha val="99000"/>
                  </a:srgbClr>
                </a:solidFill>
                <a:latin typeface="Roboto" pitchFamily="34" charset="0"/>
                <a:ea typeface="Roboto" pitchFamily="34" charset="-122"/>
                <a:cs typeface="Roboto" pitchFamily="34" charset="-120"/>
              </a:rPr>
              <a:t>6</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TYPEFORMS</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”SOLTE O VERBO!”</a:t>
            </a:r>
            <a:endParaRPr lang="en-US" sz="1800" dirty="0"/>
          </a:p>
        </p:txBody>
      </p:sp>
      <p:sp>
        <p:nvSpPr>
          <p:cNvPr id="18" name="Text 16"/>
          <p:cNvSpPr/>
          <p:nvPr/>
        </p:nvSpPr>
        <p:spPr>
          <a:xfrm>
            <a:off x="3752850" y="614363"/>
            <a:ext cx="2228850" cy="476250"/>
          </a:xfrm>
          <a:prstGeom prst="rect">
            <a:avLst/>
          </a:prstGeom>
          <a:noFill/>
          <a:ln/>
        </p:spPr>
        <p:txBody>
          <a:bodyPr wrap="square" rtlCol="0" anchor="ctr"/>
          <a:lstStyle/>
          <a:p>
            <a:pPr algn="ctr" indent="0" marL="0">
              <a:lnSpc>
                <a:spcPts val="1620"/>
              </a:lnSpc>
              <a:buNone/>
            </a:pPr>
            <a:r>
              <a:rPr lang="en-US" sz="1800" b="1" spc="-54" kern="0" dirty="0">
                <a:solidFill>
                  <a:srgbClr val="000000">
                    <a:alpha val="99000"/>
                  </a:srgbClr>
                </a:solidFill>
                <a:latin typeface="Roboto" pitchFamily="34" charset="0"/>
                <a:ea typeface="Roboto" pitchFamily="34" charset="-122"/>
                <a:cs typeface="Roboto" pitchFamily="34" charset="-120"/>
              </a:rPr>
              <a:t>3 </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OUTROS PAPOS,</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TRAZENDO VISÕES EXTERNAS</a:t>
            </a:r>
            <a:endParaRPr lang="en-US" sz="1800" dirty="0"/>
          </a:p>
        </p:txBody>
      </p:sp>
      <p:sp>
        <p:nvSpPr>
          <p:cNvPr id="19" name="Text 17"/>
          <p:cNvSpPr/>
          <p:nvPr/>
        </p:nvSpPr>
        <p:spPr>
          <a:xfrm>
            <a:off x="1619250" y="1881187"/>
            <a:ext cx="2057400" cy="876300"/>
          </a:xfrm>
          <a:prstGeom prst="rect">
            <a:avLst/>
          </a:prstGeom>
          <a:noFill/>
          <a:ln/>
        </p:spPr>
        <p:txBody>
          <a:bodyPr wrap="square" rtlCol="0" anchor="ctr"/>
          <a:lstStyle/>
          <a:p>
            <a:pPr algn="ctr" indent="0" marL="0">
              <a:lnSpc>
                <a:spcPts val="1620"/>
              </a:lnSpc>
              <a:buNone/>
            </a:pPr>
            <a:r>
              <a:rPr lang="en-US" sz="1800" b="1" spc="-54" kern="0" dirty="0">
                <a:solidFill>
                  <a:srgbClr val="000000">
                    <a:alpha val="99000"/>
                  </a:srgbClr>
                </a:solidFill>
                <a:latin typeface="Roboto" pitchFamily="34" charset="0"/>
                <a:ea typeface="Roboto" pitchFamily="34" charset="-122"/>
                <a:cs typeface="Roboto" pitchFamily="34" charset="-120"/>
              </a:rPr>
              <a:t>2H</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WORKSHOP</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6 CHAPÉUS DO PENSAMENTO:</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”AUTOMAÇÕES POSSÍVEIS”</a:t>
            </a:r>
            <a:endParaRPr lang="en-US" sz="1800" dirty="0"/>
          </a:p>
        </p:txBody>
      </p:sp>
      <p:sp>
        <p:nvSpPr>
          <p:cNvPr id="20" name="Text 18"/>
          <p:cNvSpPr/>
          <p:nvPr/>
        </p:nvSpPr>
        <p:spPr>
          <a:xfrm>
            <a:off x="1590675" y="614363"/>
            <a:ext cx="2114550" cy="742950"/>
          </a:xfrm>
          <a:prstGeom prst="rect">
            <a:avLst/>
          </a:prstGeom>
          <a:noFill/>
          <a:ln/>
        </p:spPr>
        <p:txBody>
          <a:bodyPr wrap="square" rtlCol="0" anchor="ctr"/>
          <a:lstStyle/>
          <a:p>
            <a:pPr algn="ctr" indent="0" marL="0">
              <a:lnSpc>
                <a:spcPts val="1620"/>
              </a:lnSpc>
              <a:buNone/>
            </a:pPr>
            <a:r>
              <a:rPr lang="en-US" sz="1800" b="1" spc="-54" kern="0" dirty="0">
                <a:solidFill>
                  <a:srgbClr val="000000">
                    <a:alpha val="99000"/>
                  </a:srgbClr>
                </a:solidFill>
                <a:latin typeface="Roboto" pitchFamily="34" charset="0"/>
                <a:ea typeface="Roboto" pitchFamily="34" charset="-122"/>
                <a:cs typeface="Roboto" pitchFamily="34" charset="-120"/>
              </a:rPr>
              <a:t>7</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ENTREVISTAS SÓCIOS E ASSOCIADOS</a:t>
            </a:r>
            <a:endParaRPr lang="en-US" sz="1800" dirty="0"/>
          </a:p>
          <a:p>
            <a:pPr algn="ctr" indent="0" marL="0">
              <a:lnSpc>
                <a:spcPts val="1055"/>
              </a:lnSpc>
              <a:buNone/>
            </a:pPr>
            <a:r>
              <a:rPr lang="en-US" sz="900" spc="-54" kern="0" dirty="0">
                <a:solidFill>
                  <a:srgbClr val="000000">
                    <a:alpha val="99000"/>
                  </a:srgbClr>
                </a:solidFill>
                <a:latin typeface="Roboto" pitchFamily="34" charset="0"/>
                <a:ea typeface="Roboto" pitchFamily="34" charset="-122"/>
                <a:cs typeface="Roboto" pitchFamily="34" charset="-120"/>
              </a:rPr>
              <a:t>”COMO ESTÁ A SUA PLONGÊ HOJE?”</a:t>
            </a: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name="Slide 5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119688" y="685800"/>
            <a:ext cx="3214030" cy="3535556"/>
          </a:xfrm>
          <a:prstGeom prst="rect">
            <a:avLst/>
          </a:prstGeom>
        </p:spPr>
      </p:pic>
      <p:sp>
        <p:nvSpPr>
          <p:cNvPr id="3" name="Text 0"/>
          <p:cNvSpPr/>
          <p:nvPr/>
        </p:nvSpPr>
        <p:spPr>
          <a:xfrm>
            <a:off x="681038" y="685800"/>
            <a:ext cx="4362450" cy="3276600"/>
          </a:xfrm>
          <a:prstGeom prst="rect">
            <a:avLst/>
          </a:prstGeom>
          <a:noFill/>
          <a:ln/>
        </p:spPr>
        <p:txBody>
          <a:bodyPr wrap="square" rtlCol="0" anchor="ctr"/>
          <a:lstStyle/>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inovação tem que ser prática, com prioridade no que de fato faz diferença e mexe os ponteiros</a:t>
            </a:r>
            <a:endParaRPr lang="en-US" sz="3600" dirty="0"/>
          </a:p>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inovação é algo cíclico e constante</a:t>
            </a:r>
            <a:endParaRPr lang="en-US" sz="3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name="Slide 5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6000750" y="1547813"/>
            <a:ext cx="3529013" cy="1228725"/>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demo de como eu fiz o trabalho - caixa branca</a:t>
            </a:r>
            <a:endParaRPr lang="en-US" sz="3600" dirty="0"/>
          </a:p>
        </p:txBody>
      </p:sp>
      <p:sp>
        <p:nvSpPr>
          <p:cNvPr id="3" name="Text 1"/>
          <p:cNvSpPr/>
          <p:nvPr/>
        </p:nvSpPr>
        <p:spPr>
          <a:xfrm>
            <a:off x="138113" y="728663"/>
            <a:ext cx="5324475" cy="3686175"/>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podemos fazer várias rodadas de criação de novos produtos e atualização de produtos existentes</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podemos usar o service blueprint do leo pabon como pontapé disto</a:t>
            </a:r>
            <a:endParaRPr lang="en-US" sz="36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name="Slide 52">
    <p:bg>
      <p:bgPr>
        <a:solidFill>
          <a:srgbClr val="1D4FCD"/>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42988" y="671513"/>
            <a:ext cx="7058025" cy="379913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name="Slide 5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495675" y="609600"/>
            <a:ext cx="5232399" cy="3924300"/>
          </a:xfrm>
          <a:prstGeom prst="rect">
            <a:avLst/>
          </a:prstGeom>
        </p:spPr>
      </p:pic>
      <p:sp>
        <p:nvSpPr>
          <p:cNvPr id="3" name="Text 0"/>
          <p:cNvSpPr/>
          <p:nvPr/>
        </p:nvSpPr>
        <p:spPr>
          <a:xfrm>
            <a:off x="423863" y="523875"/>
            <a:ext cx="3529013" cy="4095750"/>
          </a:xfrm>
          <a:prstGeom prst="rect">
            <a:avLst/>
          </a:prstGeom>
          <a:noFill/>
          <a:ln/>
        </p:spPr>
        <p:txBody>
          <a:bodyPr wrap="square" rtlCol="0" anchor="ctr"/>
          <a:lstStyle/>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inovação com foco total no cliente é um vetor de crescimento</a:t>
            </a:r>
            <a:endParaRPr lang="en-US" sz="3600" dirty="0"/>
          </a:p>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CRM não é sistema, CRM é uma </a:t>
            </a:r>
            <a:pPr algn="l" indent="0" marL="0">
              <a:lnSpc>
                <a:spcPts val="3240"/>
              </a:lnSpc>
              <a:buNone/>
            </a:pPr>
            <a:r>
              <a:rPr lang="en-US" sz="3600" b="1" i="1" spc="-72" kern="0" dirty="0">
                <a:solidFill>
                  <a:srgbClr val="000000">
                    <a:alpha val="99000"/>
                  </a:srgbClr>
                </a:solidFill>
                <a:latin typeface="Archivo" pitchFamily="34" charset="0"/>
                <a:ea typeface="Archivo" pitchFamily="34" charset="-122"/>
                <a:cs typeface="Archivo" pitchFamily="34" charset="-120"/>
              </a:rPr>
              <a:t>disciplina</a:t>
            </a:r>
            <a:endParaRPr lang="en-US" sz="36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name="Slide 5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643313" y="609600"/>
            <a:ext cx="5232399" cy="3924300"/>
          </a:xfrm>
          <a:prstGeom prst="rect">
            <a:avLst/>
          </a:prstGeom>
        </p:spPr>
      </p:pic>
      <p:sp>
        <p:nvSpPr>
          <p:cNvPr id="3" name="Text 0"/>
          <p:cNvSpPr/>
          <p:nvPr/>
        </p:nvSpPr>
        <p:spPr>
          <a:xfrm>
            <a:off x="123825" y="166688"/>
            <a:ext cx="5862638" cy="5734050"/>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os diferenciais da plongê devem ser mais evidentes</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a entrega técnica da plongê é maravilhosa, mas deve ficar claro ao negócio - nos materiais institucionais e na ”boca do povo” - o porquê de que é excelente contratar a plongê e quantos resultados os clientes têm com isto.</a:t>
            </a:r>
            <a:endParaRPr lang="en-US" sz="36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name="Slide 5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352800" y="452438"/>
            <a:ext cx="5443291" cy="4081463"/>
          </a:xfrm>
          <a:prstGeom prst="rect">
            <a:avLst/>
          </a:prstGeom>
        </p:spPr>
      </p:pic>
      <p:sp>
        <p:nvSpPr>
          <p:cNvPr id="3" name="Text 0"/>
          <p:cNvSpPr/>
          <p:nvPr/>
        </p:nvSpPr>
        <p:spPr>
          <a:xfrm>
            <a:off x="295275" y="609600"/>
            <a:ext cx="5862638" cy="4095750"/>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os diferenciais da plongê devem ser mais evidentes</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a plonge tem uma fortaleza humanística fortíssima</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(na minha opinião até mais evidente que o impacto socioambiental positivo)</a:t>
            </a:r>
            <a:endParaRPr lang="en-US" sz="36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name="Slide 5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600075" y="1981200"/>
            <a:ext cx="4386263" cy="1433513"/>
          </a:xfrm>
          <a:prstGeom prst="rect">
            <a:avLst/>
          </a:prstGeom>
          <a:noFill/>
          <a:ln/>
        </p:spPr>
        <p:txBody>
          <a:bodyPr wrap="square" rtlCol="0" anchor="ctr"/>
          <a:lstStyle/>
          <a:p>
            <a:pPr algn="l"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A CHAVE DOS OKRS É </a:t>
            </a:r>
            <a:pPr algn="l" indent="0" marL="0">
              <a:lnSpc>
                <a:spcPts val="1620"/>
              </a:lnSpc>
              <a:buNone/>
            </a:pPr>
            <a:r>
              <a:rPr lang="en-US" sz="1800" b="1" u="sng" spc="-54" kern="0" dirty="0">
                <a:solidFill>
                  <a:srgbClr val="000000">
                    <a:alpha val="99000"/>
                  </a:srgbClr>
                </a:solidFill>
                <a:latin typeface="Roboto" pitchFamily="34" charset="0"/>
                <a:ea typeface="Roboto" pitchFamily="34" charset="-122"/>
                <a:cs typeface="Roboto" pitchFamily="34" charset="-120"/>
              </a:rPr>
              <a:t>EXECUÇÃO</a:t>
            </a:r>
            <a:endParaRPr lang="en-US" sz="1800" dirty="0"/>
          </a:p>
          <a:p>
            <a:pPr algn="l"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COM EXECUÇÃO DA ESTRATÉGIA, MESMO QUE A ESTRATÉGIA NÃO FUNCIONE, </a:t>
            </a:r>
            <a:pPr algn="l" indent="0" marL="0">
              <a:lnSpc>
                <a:spcPts val="1620"/>
              </a:lnSpc>
              <a:buNone/>
            </a:pPr>
            <a:r>
              <a:rPr lang="en-US" sz="1800" b="1" i="1" u="sng" spc="-54" kern="0" dirty="0">
                <a:solidFill>
                  <a:srgbClr val="000000">
                    <a:alpha val="99000"/>
                  </a:srgbClr>
                </a:solidFill>
                <a:latin typeface="Roboto" pitchFamily="34" charset="0"/>
                <a:ea typeface="Roboto" pitchFamily="34" charset="-122"/>
                <a:cs typeface="Roboto" pitchFamily="34" charset="-120"/>
              </a:rPr>
              <a:t>APRENDEMOS</a:t>
            </a:r>
            <a:pPr algn="l"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a:t>
            </a:r>
            <a:endParaRPr lang="en-US" sz="1800" dirty="0"/>
          </a:p>
          <a:p>
            <a:pPr algn="l" indent="0" marL="0">
              <a:lnSpc>
                <a:spcPts val="1620"/>
              </a:lnSpc>
              <a:buNone/>
            </a:pPr>
            <a:r>
              <a:rPr lang="en-US" sz="1800" spc="-54" kern="0" dirty="0">
                <a:solidFill>
                  <a:srgbClr val="000000">
                    <a:alpha val="99000"/>
                  </a:srgbClr>
                </a:solidFill>
                <a:latin typeface="Roboto" pitchFamily="34" charset="0"/>
                <a:ea typeface="Roboto" pitchFamily="34" charset="-122"/>
                <a:cs typeface="Roboto" pitchFamily="34" charset="-120"/>
              </a:rPr>
              <a:t>E AJUSTAMOS, ATÉ QUE DÊ CERTO</a:t>
            </a:r>
            <a:endParaRPr lang="en-US" sz="1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name="Slide 5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038225" y="1933575"/>
            <a:ext cx="9525000" cy="1600200"/>
          </a:xfrm>
          <a:prstGeom prst="rect">
            <a:avLst/>
          </a:prstGeom>
          <a:noFill/>
          <a:ln/>
        </p:spPr>
        <p:txBody>
          <a:bodyPr wrap="square" rtlCol="0" anchor="ctr"/>
          <a:lstStyle/>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**Padrões de Frustração:**</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**Alta Frustração (Linguagem Emocional):**</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"travado, pouco intuitivo" (Analista)</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"catar milho toda vez" (Analista)</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"montanha russa do faturamento" (Analista)</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"caixinha de surpresa" (Associada)</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**Frustração Moderada (Linguagem Técnica):**</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"não está redondo" (Associada)</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"tem informações que ainda faltam" (Associada)</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"dispersão de energia" (Analista)</a:t>
            </a:r>
            <a:endParaRPr lang="en-US" sz="9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name="Slide 5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800100" y="1266825"/>
            <a:ext cx="9525000" cy="1733550"/>
          </a:xfrm>
          <a:prstGeom prst="rect">
            <a:avLst/>
          </a:prstGeom>
          <a:noFill/>
          <a:ln/>
        </p:spPr>
        <p:txBody>
          <a:bodyPr wrap="square" rtlCol="0" anchor="ctr"/>
          <a:lstStyle/>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**PADRÕES DE VISÃO DE FUTURO**</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**Visões Técnicas (Analistas):**</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"plataforma mais integrada"</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"hub com status em tempo real"</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"dados centralizados, relatórios automáticos"</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"IA combinada com excel"</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**Visões Estratégicas (Associadas):**</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"líderes conscientes"</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"equilibrar lucro, pessoas e planeta"</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"transformar o mercado de trabalho"</a:t>
            </a:r>
            <a:endParaRPr lang="en-US" sz="900" dirty="0"/>
          </a:p>
          <a:p>
            <a:pPr algn="l" indent="0" marL="0">
              <a:lnSpc>
                <a:spcPts val="1055"/>
              </a:lnSpc>
              <a:buNone/>
            </a:pPr>
            <a:r>
              <a:rPr lang="en-US" sz="900" dirty="0">
                <a:solidFill>
                  <a:srgbClr val="000000">
                    <a:alpha val="99000"/>
                  </a:srgbClr>
                </a:solidFill>
                <a:latin typeface="Roboto" pitchFamily="34" charset="0"/>
                <a:ea typeface="Roboto" pitchFamily="34" charset="-122"/>
                <a:cs typeface="Roboto" pitchFamily="34" charset="-120"/>
              </a:rPr>
              <a:t>- "projetos afirmativos"</a:t>
            </a:r>
            <a:endParaRPr lang="en-US" sz="9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name="Slide 5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2138363" y="319088"/>
            <a:ext cx="5324475" cy="4505325"/>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institucional confuso</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e o que queremos é resultado financeiro</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o institucional de impacto está descasado do produto e do resultado às organizações</a:t>
            </a:r>
            <a:endParaRPr lang="en-US"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D4FCD"/>
        </a:solidFill>
      </p:bgPr>
    </p:bg>
    <p:spTree>
      <p:nvGrpSpPr>
        <p:cNvPr id="1" name=""/>
        <p:cNvGrpSpPr/>
        <p:nvPr/>
      </p:nvGrpSpPr>
      <p:grpSpPr>
        <a:xfrm>
          <a:off x="0" y="0"/>
          <a:ext cx="0" cy="0"/>
          <a:chOff x="0" y="0"/>
          <a:chExt cx="0" cy="0"/>
        </a:xfrm>
      </p:grpSpPr>
      <p:sp>
        <p:nvSpPr>
          <p:cNvPr id="2" name="Shape 0"/>
          <p:cNvSpPr/>
          <p:nvPr/>
        </p:nvSpPr>
        <p:spPr>
          <a:xfrm>
            <a:off x="647700" y="0"/>
            <a:ext cx="8496300" cy="5143500"/>
          </a:xfrm>
          <a:prstGeom prst="rect">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604838" y="0"/>
            <a:ext cx="8496300" cy="5143500"/>
          </a:xfrm>
          <a:prstGeom prst="rect">
            <a:avLst/>
          </a:prstGeom>
        </p:spPr>
      </p:pic>
      <p:sp>
        <p:nvSpPr>
          <p:cNvPr id="4" name="Text 1"/>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000000">
                    <a:alpha val="99000"/>
                  </a:srgbClr>
                </a:solidFill>
                <a:latin typeface="Archivo" pitchFamily="34" charset="0"/>
                <a:ea typeface="Archivo" pitchFamily="34" charset="-122"/>
                <a:cs typeface="Archivo" pitchFamily="34" charset="-120"/>
              </a:rPr>
              <a:t>O ESTUDO</a:t>
            </a:r>
            <a:endParaRPr lang="en-US" sz="1800" dirty="0"/>
          </a:p>
        </p:txBody>
      </p:sp>
      <p:sp>
        <p:nvSpPr>
          <p:cNvPr id="5" name="Text 2"/>
          <p:cNvSpPr/>
          <p:nvPr/>
        </p:nvSpPr>
        <p:spPr>
          <a:xfrm>
            <a:off x="171450" y="4857750"/>
            <a:ext cx="700088" cy="114300"/>
          </a:xfrm>
          <a:prstGeom prst="rect">
            <a:avLst/>
          </a:prstGeom>
          <a:noFill/>
          <a:ln/>
        </p:spPr>
        <p:txBody>
          <a:bodyPr wrap="square" rtlCol="0" anchor="ctr"/>
          <a:lstStyle/>
          <a:p>
            <a:pPr algn="l" indent="0" marL="0">
              <a:lnSpc>
                <a:spcPts val="900"/>
              </a:lnSpc>
              <a:buNone/>
            </a:pPr>
            <a:r>
              <a:rPr lang="en-US" sz="900" dirty="0">
                <a:solidFill>
                  <a:srgbClr val="000000">
                    <a:alpha val="99000"/>
                  </a:srgbClr>
                </a:solidFill>
                <a:latin typeface="Pragati Narrow" pitchFamily="34" charset="0"/>
                <a:ea typeface="Pragati Narrow" pitchFamily="34" charset="-122"/>
                <a:cs typeface="Pragati Narrow" pitchFamily="34" charset="-120"/>
              </a:rPr>
              <a:t>0.0.24</a:t>
            </a:r>
            <a:endParaRPr lang="en-US" sz="900" dirty="0"/>
          </a:p>
        </p:txBody>
      </p:sp>
      <p:sp>
        <p:nvSpPr>
          <p:cNvPr id="6" name="Text 3"/>
          <p:cNvSpPr/>
          <p:nvPr/>
        </p:nvSpPr>
        <p:spPr>
          <a:xfrm>
            <a:off x="-147637" y="4238625"/>
            <a:ext cx="5324475" cy="723900"/>
          </a:xfrm>
          <a:prstGeom prst="rect">
            <a:avLst/>
          </a:prstGeom>
          <a:noFill/>
          <a:ln/>
        </p:spPr>
        <p:txBody>
          <a:bodyPr wrap="square" rtlCol="0" anchor="ctr"/>
          <a:lstStyle/>
          <a:p>
            <a:pPr algn="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‘‘arte é síntese’’</a:t>
            </a:r>
            <a:endParaRPr lang="en-US" sz="3600" dirty="0"/>
          </a:p>
          <a:p>
            <a:pPr algn="r" indent="0" marL="0">
              <a:lnSpc>
                <a:spcPts val="1350"/>
              </a:lnSpc>
              <a:buNone/>
            </a:pPr>
            <a:r>
              <a:rPr lang="en-US" sz="1500" i="1" spc="-30" kern="0" dirty="0">
                <a:solidFill>
                  <a:srgbClr val="000000">
                    <a:alpha val="99000"/>
                  </a:srgbClr>
                </a:solidFill>
                <a:latin typeface="Archivo" pitchFamily="34" charset="0"/>
                <a:ea typeface="Archivo" pitchFamily="34" charset="-122"/>
                <a:cs typeface="Archivo" pitchFamily="34" charset="-120"/>
              </a:rPr>
              <a:t>Elias Zeminov</a:t>
            </a:r>
            <a:endParaRPr lang="en-US" sz="36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name="Slide 6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2138363" y="319088"/>
            <a:ext cx="5324475" cy="4505325"/>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holocracia da plongê é uma fortaleza</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target teal</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dá pra falar disso, de gestão (desde que a gente acerte um pouco nosso fortmato e consiga provar resultado)</a:t>
            </a:r>
            <a:endParaRPr lang="en-US" sz="36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name="Slide 6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2138363" y="2214563"/>
            <a:ext cx="5324475" cy="819150"/>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a venda é feita para o conselho</a:t>
            </a:r>
            <a:endParaRPr lang="en-US" sz="36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name="Slide 6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2138363" y="1752600"/>
            <a:ext cx="5324475" cy="2867025"/>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máquina de vendas</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posicionamento no nicho - ”cacarejar”</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CRM não é sistema, é uma </a:t>
            </a:r>
            <a:pPr algn="ctr" indent="0" marL="0">
              <a:lnSpc>
                <a:spcPts val="3240"/>
              </a:lnSpc>
              <a:buNone/>
            </a:pPr>
            <a:r>
              <a:rPr lang="en-US" sz="3600" b="1" i="1" spc="-72" kern="0" dirty="0">
                <a:solidFill>
                  <a:srgbClr val="000000">
                    <a:alpha val="99000"/>
                  </a:srgbClr>
                </a:solidFill>
                <a:latin typeface="Archivo" pitchFamily="34" charset="0"/>
                <a:ea typeface="Archivo" pitchFamily="34" charset="-122"/>
                <a:cs typeface="Archivo" pitchFamily="34" charset="-120"/>
              </a:rPr>
              <a:t>disciplina</a:t>
            </a:r>
            <a:endParaRPr lang="en-US" sz="36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name="Slide 6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295275" y="609600"/>
            <a:ext cx="5324475" cy="819150"/>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o Plia é uma gestalt aberta</a:t>
            </a:r>
            <a:endParaRPr lang="en-US" sz="3600" dirty="0"/>
          </a:p>
        </p:txBody>
      </p:sp>
      <p:sp>
        <p:nvSpPr>
          <p:cNvPr id="3" name="Text 1"/>
          <p:cNvSpPr/>
          <p:nvPr/>
        </p:nvSpPr>
        <p:spPr>
          <a:xfrm>
            <a:off x="3200400" y="1095375"/>
            <a:ext cx="5672138" cy="3067050"/>
          </a:xfrm>
          <a:prstGeom prst="rect">
            <a:avLst/>
          </a:prstGeom>
          <a:noFill/>
          <a:ln/>
        </p:spPr>
        <p:txBody>
          <a:bodyPr wrap="square" rtlCol="0" anchor="ctr"/>
          <a:lstStyle/>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 **2. PROBLEMAS OPERACIONAIS E TECNOLÓGICOS** ⚙️</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 **Sistema Plia não atende necessidades (R$ 500k investidos)**: "Investimento de R$ 500.000 sem retorno. Sistema nunca colocado em produção" </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 **Decisão 100% emocional sem análise de risco adequada**: "Decisão 100% emocional quando foram demitidos da YU. Já estava contando que tinha uma plataforma" </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 **Falta de dados estruturados e integrados**: "A gente não consegue puxar essa informação. Aí a gente pediu para o Léo, pra bom, é Pra Ele puxar isso e o Léo pra bom, demorou 2 dias" </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 **Processos manuais e ineficientes**: "O Plia não dá conta de ajudar a gente a fazer filtro, a fazer uma série de coisas que a gente precisa, tão básicas. A gente joga para o Excel" </a:t>
            </a:r>
            <a:endParaRPr lang="en-US" sz="1725" dirty="0"/>
          </a:p>
          <a:p>
            <a:pPr algn="l" indent="0" marL="0">
              <a:lnSpc>
                <a:spcPts val="1725"/>
              </a:lnSpc>
              <a:buNone/>
            </a:pPr>
            <a:r>
              <a:rPr lang="en-US" sz="1725" spc="-69" kern="0" dirty="0">
                <a:solidFill>
                  <a:srgbClr val="000000">
                    <a:alpha val="99000"/>
                  </a:srgbClr>
                </a:solidFill>
                <a:latin typeface="Pragati Narrow" pitchFamily="34" charset="0"/>
                <a:ea typeface="Pragati Narrow" pitchFamily="34" charset="-122"/>
                <a:cs typeface="Pragati Narrow" pitchFamily="34" charset="-120"/>
              </a:rPr>
              <a:t>- **Ausência de liderança técnica na empresa**: "Tecnologia na plongê sem ter uma pessoa que pensa desta forma é que é uma burrice"</a:t>
            </a:r>
            <a:endParaRPr lang="en-US" sz="1725"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name="Slide 6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0" y="609600"/>
            <a:ext cx="5324475" cy="819150"/>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no dia a dia da operação tem muito copia-cola</a:t>
            </a:r>
            <a:endParaRPr lang="en-US" sz="36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name="Slide 65">
    <p:bg>
      <p:bgPr>
        <a:solidFill>
          <a:srgbClr val="FFFFFF"/>
        </a:solidFill>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name="Slide 6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557588" y="609600"/>
            <a:ext cx="5232397" cy="3924300"/>
          </a:xfrm>
          <a:prstGeom prst="rect">
            <a:avLst/>
          </a:prstGeom>
        </p:spPr>
      </p:pic>
      <p:pic>
        <p:nvPicPr>
          <p:cNvPr id="3" name="Image 1" descr="preencoded.png">    </p:cNvPr>
          <p:cNvPicPr>
            <a:picLocks noChangeAspect="1"/>
          </p:cNvPicPr>
          <p:nvPr/>
        </p:nvPicPr>
        <p:blipFill>
          <a:blip r:embed="rId2"/>
          <a:stretch>
            <a:fillRect/>
          </a:stretch>
        </p:blipFill>
        <p:spPr>
          <a:xfrm>
            <a:off x="0" y="1219200"/>
            <a:ext cx="5232397" cy="3924300"/>
          </a:xfrm>
          <a:prstGeom prst="rect">
            <a:avLst/>
          </a:prstGeom>
        </p:spPr>
      </p:pic>
      <p:pic>
        <p:nvPicPr>
          <p:cNvPr id="4" name="Image 2" descr="preencoded.png">    </p:cNvPr>
          <p:cNvPicPr>
            <a:picLocks noChangeAspect="1"/>
          </p:cNvPicPr>
          <p:nvPr/>
        </p:nvPicPr>
        <p:blipFill>
          <a:blip r:embed="rId3"/>
          <a:stretch>
            <a:fillRect/>
          </a:stretch>
        </p:blipFill>
        <p:spPr>
          <a:xfrm>
            <a:off x="4714875" y="0"/>
            <a:ext cx="3191898" cy="3924300"/>
          </a:xfrm>
          <a:prstGeom prst="rect">
            <a:avLst/>
          </a:prstGeom>
        </p:spPr>
      </p:pic>
      <p:sp>
        <p:nvSpPr>
          <p:cNvPr id="5" name="Text 0"/>
          <p:cNvSpPr/>
          <p:nvPr/>
        </p:nvSpPr>
        <p:spPr>
          <a:xfrm>
            <a:off x="0" y="609600"/>
            <a:ext cx="5324475" cy="819150"/>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há muitas oportunidades de inovação com IA</a:t>
            </a:r>
            <a:endParaRPr lang="en-US" sz="36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name="Slide 6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576263" y="609600"/>
            <a:ext cx="8448675" cy="4095750"/>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não há visualização dos projetos antigos</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tem sistema, mas nao tem dado</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a experiencia do candidato fica quebrada - acessamos as mesmas pessoas várias vezes</a:t>
            </a:r>
            <a:endParaRPr lang="en-US" sz="3600" dirty="0"/>
          </a:p>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busca-se mais no linkedin que internamente</a:t>
            </a:r>
            <a:endParaRPr lang="en-US"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577013" y="0"/>
            <a:ext cx="2566988" cy="5143500"/>
          </a:xfrm>
          <a:prstGeom prst="rect">
            <a:avLst/>
          </a:prstGeom>
          <a:solidFill>
            <a:srgbClr val="ECE6DE"/>
          </a:solidFill>
          <a:ln/>
        </p:spPr>
      </p:sp>
      <p:sp>
        <p:nvSpPr>
          <p:cNvPr id="3" name="Shape 1"/>
          <p:cNvSpPr/>
          <p:nvPr/>
        </p:nvSpPr>
        <p:spPr>
          <a:xfrm>
            <a:off x="1905000" y="0"/>
            <a:ext cx="4752975" cy="5143500"/>
          </a:xfrm>
          <a:prstGeom prst="rect">
            <a:avLst/>
          </a:prstGeom>
          <a:solidFill>
            <a:srgbClr val="E67268"/>
          </a:solidFill>
          <a:ln/>
        </p:spPr>
      </p:sp>
      <p:sp>
        <p:nvSpPr>
          <p:cNvPr id="4" name="Shape 2"/>
          <p:cNvSpPr/>
          <p:nvPr/>
        </p:nvSpPr>
        <p:spPr>
          <a:xfrm>
            <a:off x="0" y="0"/>
            <a:ext cx="2081212" cy="5143500"/>
          </a:xfrm>
          <a:prstGeom prst="rect">
            <a:avLst/>
          </a:prstGeom>
          <a:solidFill>
            <a:srgbClr val="1D4FCD"/>
          </a:solidFill>
          <a:ln/>
        </p:spPr>
      </p:sp>
      <p:sp>
        <p:nvSpPr>
          <p:cNvPr id="5" name="Text 3"/>
          <p:cNvSpPr/>
          <p:nvPr/>
        </p:nvSpPr>
        <p:spPr>
          <a:xfrm>
            <a:off x="171450" y="195263"/>
            <a:ext cx="2138363" cy="642938"/>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001</a:t>
            </a:r>
            <a:endParaRPr lang="en-US" sz="5625" dirty="0"/>
          </a:p>
        </p:txBody>
      </p:sp>
      <p:sp>
        <p:nvSpPr>
          <p:cNvPr id="6" name="Text 4"/>
          <p:cNvSpPr/>
          <p:nvPr/>
        </p:nvSpPr>
        <p:spPr>
          <a:xfrm>
            <a:off x="171450" y="4548188"/>
            <a:ext cx="2190750" cy="409575"/>
          </a:xfrm>
          <a:prstGeom prst="rect">
            <a:avLst/>
          </a:prstGeom>
          <a:noFill/>
          <a:ln/>
        </p:spPr>
        <p:txBody>
          <a:bodyPr wrap="square" rtlCol="0" anchor="ctr"/>
          <a:lstStyle/>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o estudo</a:t>
            </a:r>
            <a:endParaRPr lang="en-US" sz="3600" dirty="0"/>
          </a:p>
        </p:txBody>
      </p:sp>
      <p:sp>
        <p:nvSpPr>
          <p:cNvPr id="7" name="Text 5"/>
          <p:cNvSpPr/>
          <p:nvPr/>
        </p:nvSpPr>
        <p:spPr>
          <a:xfrm>
            <a:off x="2195513" y="195263"/>
            <a:ext cx="4810125" cy="642938"/>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002</a:t>
            </a:r>
            <a:endParaRPr lang="en-US" sz="5625" dirty="0"/>
          </a:p>
        </p:txBody>
      </p:sp>
      <p:sp>
        <p:nvSpPr>
          <p:cNvPr id="8" name="Text 6"/>
          <p:cNvSpPr/>
          <p:nvPr/>
        </p:nvSpPr>
        <p:spPr>
          <a:xfrm>
            <a:off x="2195513" y="4538663"/>
            <a:ext cx="4862513" cy="409575"/>
          </a:xfrm>
          <a:prstGeom prst="rect">
            <a:avLst/>
          </a:prstGeom>
          <a:noFill/>
          <a:ln/>
        </p:spPr>
        <p:txBody>
          <a:bodyPr wrap="square" rtlCol="0" anchor="ctr"/>
          <a:lstStyle/>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aprendizados chave</a:t>
            </a:r>
            <a:endParaRPr lang="en-US" sz="3600" dirty="0"/>
          </a:p>
        </p:txBody>
      </p:sp>
      <p:sp>
        <p:nvSpPr>
          <p:cNvPr id="9" name="Text 7"/>
          <p:cNvSpPr/>
          <p:nvPr/>
        </p:nvSpPr>
        <p:spPr>
          <a:xfrm>
            <a:off x="6877050" y="195263"/>
            <a:ext cx="2624138" cy="642938"/>
          </a:xfrm>
          <a:prstGeom prst="rect">
            <a:avLst/>
          </a:prstGeom>
          <a:noFill/>
          <a:ln/>
        </p:spPr>
        <p:txBody>
          <a:bodyPr wrap="square" rtlCol="0" anchor="ctr"/>
          <a:lstStyle/>
          <a:p>
            <a:pPr algn="l" indent="0" marL="0">
              <a:lnSpc>
                <a:spcPts val="5063"/>
              </a:lnSpc>
              <a:buNone/>
            </a:pPr>
            <a:r>
              <a:rPr lang="en-US" sz="5625" spc="-112" kern="0" dirty="0">
                <a:solidFill>
                  <a:srgbClr val="000000">
                    <a:alpha val="99000"/>
                  </a:srgbClr>
                </a:solidFill>
                <a:latin typeface="Archivo" pitchFamily="34" charset="0"/>
                <a:ea typeface="Archivo" pitchFamily="34" charset="-122"/>
                <a:cs typeface="Archivo" pitchFamily="34" charset="-120"/>
              </a:rPr>
              <a:t>003</a:t>
            </a:r>
            <a:endParaRPr lang="en-US" sz="5625" dirty="0"/>
          </a:p>
        </p:txBody>
      </p:sp>
      <p:sp>
        <p:nvSpPr>
          <p:cNvPr id="10" name="Text 8"/>
          <p:cNvSpPr/>
          <p:nvPr/>
        </p:nvSpPr>
        <p:spPr>
          <a:xfrm>
            <a:off x="6877050" y="4548188"/>
            <a:ext cx="2676525" cy="409575"/>
          </a:xfrm>
          <a:prstGeom prst="rect">
            <a:avLst/>
          </a:prstGeom>
          <a:noFill/>
          <a:ln/>
        </p:spPr>
        <p:txBody>
          <a:bodyPr wrap="square" rtlCol="0" anchor="ctr"/>
          <a:lstStyle/>
          <a:p>
            <a:pPr algn="l"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o caminho</a:t>
            </a:r>
            <a:endParaRPr lang="en-US"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sp>
        <p:nvSpPr>
          <p:cNvPr id="3"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4" name="Text 1"/>
          <p:cNvSpPr/>
          <p:nvPr/>
        </p:nvSpPr>
        <p:spPr>
          <a:xfrm>
            <a:off x="3409950" y="1685925"/>
            <a:ext cx="3352800" cy="1228725"/>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PLIA é muito antes </a:t>
            </a:r>
            <a:pPr algn="ctr" indent="0" marL="0">
              <a:lnSpc>
                <a:spcPts val="3240"/>
              </a:lnSpc>
              <a:buNone/>
            </a:pPr>
            <a:r>
              <a:rPr lang="en-US" sz="3600" b="1" i="1" spc="-72" kern="0" dirty="0">
                <a:solidFill>
                  <a:srgbClr val="000000">
                    <a:alpha val="99000"/>
                  </a:srgbClr>
                </a:solidFill>
                <a:latin typeface="Archivo" pitchFamily="34" charset="0"/>
                <a:ea typeface="Archivo" pitchFamily="34" charset="-122"/>
                <a:cs typeface="Archivo" pitchFamily="34" charset="-120"/>
              </a:rPr>
              <a:t>sintoma</a:t>
            </a:r>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 que doença</a:t>
            </a:r>
            <a:endParaRPr lang="en-US" sz="3600" dirty="0"/>
          </a:p>
        </p:txBody>
      </p:sp>
      <p:sp>
        <p:nvSpPr>
          <p:cNvPr id="5" name="Text 2"/>
          <p:cNvSpPr/>
          <p:nvPr/>
        </p:nvSpPr>
        <p:spPr>
          <a:xfrm>
            <a:off x="1895475" y="3905250"/>
            <a:ext cx="6381750" cy="166688"/>
          </a:xfrm>
          <a:prstGeom prst="rect">
            <a:avLst/>
          </a:prstGeom>
          <a:noFill/>
          <a:ln/>
        </p:spPr>
        <p:txBody>
          <a:bodyPr wrap="square" rtlCol="0" anchor="ctr"/>
          <a:lstStyle/>
          <a:p>
            <a:pPr algn="ctr" indent="0" marL="0">
              <a:lnSpc>
                <a:spcPts val="1318"/>
              </a:lnSpc>
              <a:buNone/>
            </a:pPr>
            <a:r>
              <a:rPr lang="en-US" sz="1125" dirty="0">
                <a:solidFill>
                  <a:srgbClr val="000000">
                    <a:alpha val="99000"/>
                  </a:srgbClr>
                </a:solidFill>
                <a:latin typeface="Roboto" pitchFamily="34" charset="0"/>
                <a:ea typeface="Roboto" pitchFamily="34" charset="-122"/>
                <a:cs typeface="Roboto" pitchFamily="34" charset="-120"/>
              </a:rPr>
              <a:t>“o Plia é uma gestalt aberta”</a:t>
            </a:r>
            <a:endParaRPr lang="en-US" sz="11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E67268"/>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66738" y="0"/>
            <a:ext cx="8577263" cy="5143500"/>
          </a:xfrm>
          <a:prstGeom prst="rect">
            <a:avLst/>
          </a:prstGeom>
        </p:spPr>
      </p:pic>
      <p:pic>
        <p:nvPicPr>
          <p:cNvPr id="3" name="Image 1" descr="preencoded.png">    </p:cNvPr>
          <p:cNvPicPr>
            <a:picLocks noChangeAspect="1"/>
          </p:cNvPicPr>
          <p:nvPr/>
        </p:nvPicPr>
        <p:blipFill>
          <a:blip r:embed="rId2"/>
          <a:stretch>
            <a:fillRect/>
          </a:stretch>
        </p:blipFill>
        <p:spPr>
          <a:xfrm>
            <a:off x="6238875" y="-14287"/>
            <a:ext cx="2905125" cy="5143500"/>
          </a:xfrm>
          <a:prstGeom prst="rect">
            <a:avLst/>
          </a:prstGeom>
        </p:spPr>
      </p:pic>
      <p:sp>
        <p:nvSpPr>
          <p:cNvPr id="4" name="Text 0"/>
          <p:cNvSpPr/>
          <p:nvPr/>
        </p:nvSpPr>
        <p:spPr>
          <a:xfrm>
            <a:off x="-2007394" y="2350294"/>
            <a:ext cx="5019675" cy="204788"/>
          </a:xfrm>
          <a:prstGeom prst="rect">
            <a:avLst/>
          </a:prstGeom>
          <a:noFill/>
          <a:ln/>
        </p:spPr>
        <p:txBody>
          <a:bodyPr wrap="square" rtlCol="0" anchor="ctr"/>
          <a:lstStyle/>
          <a:p>
            <a:pPr algn="r" indent="0" marL="0">
              <a:lnSpc>
                <a:spcPts val="1620"/>
              </a:lnSpc>
              <a:buNone/>
            </a:pPr>
            <a:r>
              <a:rPr lang="en-US" sz="1800" spc="-54" kern="0" dirty="0">
                <a:solidFill>
                  <a:srgbClr val="FFFFFF">
                    <a:alpha val="99000"/>
                  </a:srgbClr>
                </a:solidFill>
                <a:latin typeface="Archivo" pitchFamily="34" charset="0"/>
                <a:ea typeface="Archivo" pitchFamily="34" charset="-122"/>
                <a:cs typeface="Archivo" pitchFamily="34" charset="-120"/>
              </a:rPr>
              <a:t>APRENDIZADOS CHAVE</a:t>
            </a:r>
            <a:endParaRPr lang="en-US" sz="1800" dirty="0"/>
          </a:p>
        </p:txBody>
      </p:sp>
      <p:sp>
        <p:nvSpPr>
          <p:cNvPr id="5" name="Text 1"/>
          <p:cNvSpPr/>
          <p:nvPr/>
        </p:nvSpPr>
        <p:spPr>
          <a:xfrm>
            <a:off x="2081212" y="2014538"/>
            <a:ext cx="3352800" cy="1228725"/>
          </a:xfrm>
          <a:prstGeom prst="rect">
            <a:avLst/>
          </a:prstGeom>
          <a:noFill/>
          <a:ln/>
        </p:spPr>
        <p:txBody>
          <a:bodyPr wrap="square" rtlCol="0" anchor="ctr"/>
          <a:lstStyle/>
          <a:p>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PLIA é muito antes </a:t>
            </a:r>
            <a:pPr algn="ctr" indent="0" marL="0">
              <a:lnSpc>
                <a:spcPts val="3240"/>
              </a:lnSpc>
              <a:buNone/>
            </a:pPr>
            <a:r>
              <a:rPr lang="en-US" sz="3600" b="1" i="1" spc="-72" kern="0" dirty="0">
                <a:solidFill>
                  <a:srgbClr val="000000">
                    <a:alpha val="99000"/>
                  </a:srgbClr>
                </a:solidFill>
                <a:latin typeface="Archivo" pitchFamily="34" charset="0"/>
                <a:ea typeface="Archivo" pitchFamily="34" charset="-122"/>
                <a:cs typeface="Archivo" pitchFamily="34" charset="-120"/>
              </a:rPr>
              <a:t>sintoma</a:t>
            </a:r>
            <a:pPr algn="ctr" indent="0" marL="0">
              <a:lnSpc>
                <a:spcPts val="3240"/>
              </a:lnSpc>
              <a:buNone/>
            </a:pPr>
            <a:r>
              <a:rPr lang="en-US" sz="3600" spc="-72" kern="0" dirty="0">
                <a:solidFill>
                  <a:srgbClr val="000000">
                    <a:alpha val="99000"/>
                  </a:srgbClr>
                </a:solidFill>
                <a:latin typeface="Archivo" pitchFamily="34" charset="0"/>
                <a:ea typeface="Archivo" pitchFamily="34" charset="-122"/>
                <a:cs typeface="Archivo" pitchFamily="34" charset="-120"/>
              </a:rPr>
              <a:t> que doença</a:t>
            </a:r>
            <a:endParaRPr lang="en-US" sz="3600" dirty="0"/>
          </a:p>
        </p:txBody>
      </p:sp>
      <p:sp>
        <p:nvSpPr>
          <p:cNvPr id="6" name="Text 2"/>
          <p:cNvSpPr/>
          <p:nvPr/>
        </p:nvSpPr>
        <p:spPr>
          <a:xfrm>
            <a:off x="6453188" y="71438"/>
            <a:ext cx="2967038" cy="5000625"/>
          </a:xfrm>
          <a:prstGeom prst="rect">
            <a:avLst/>
          </a:prstGeom>
          <a:noFill/>
          <a:ln/>
        </p:spPr>
        <p:txBody>
          <a:bodyPr wrap="square" rtlCol="0" anchor="ctr"/>
          <a:lstStyle/>
          <a:p>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É uma série de paradoxos</a:t>
            </a:r>
            <a:endParaRPr lang="en-US" sz="1313" dirty="0"/>
          </a:p>
          <a:p>
            <a:pPr algn="l" indent="0" marL="0">
              <a:lnSpc>
                <a:spcPts val="1313"/>
              </a:lnSpc>
              <a:buNone/>
            </a:pPr>
            <a:r>
              <a:rPr lang="en-US" sz="1313" spc="-52" kern="0" dirty="0">
                <a:solidFill>
                  <a:srgbClr val="FFCAC5">
                    <a:alpha val="99000"/>
                  </a:srgbClr>
                </a:solidFill>
                <a:latin typeface="Pragati Narrow" pitchFamily="34" charset="0"/>
                <a:ea typeface="Pragati Narrow" pitchFamily="34" charset="-122"/>
                <a:cs typeface="Pragati Narrow" pitchFamily="34" charset="-120"/>
              </a:rPr>
              <a:t>- Plia é claramente a maior dor, mas é visto como esperança por alguns. Não há consenso, mas há desconforto geral sobre o assunto. </a:t>
            </a:r>
            <a:endParaRPr lang="en-US" sz="1313" dirty="0"/>
          </a:p>
          <a:p>
            <a:pPr algn="l" indent="0" marL="0">
              <a:lnSpc>
                <a:spcPts val="1313"/>
              </a:lnSpc>
              <a:buNone/>
            </a:pPr>
            <a:r>
              <a:rPr lang="en-US" sz="1313" spc="-52" kern="0" dirty="0">
                <a:solidFill>
                  <a:srgbClr val="FFCAC5">
                    <a:alpha val="99000"/>
                  </a:srgbClr>
                </a:solidFill>
                <a:latin typeface="Pragati Narrow" pitchFamily="34" charset="0"/>
                <a:ea typeface="Pragati Narrow" pitchFamily="34" charset="-122"/>
                <a:cs typeface="Pragati Narrow" pitchFamily="34" charset="-120"/>
              </a:rPr>
              <a:t>- Looker é encarado como ”outro sistema” por várias das pessoas. Falta visão de composição de sistemas integrados para um resultado de negócio</a:t>
            </a:r>
            <a:endParaRPr lang="en-US" sz="1313" dirty="0"/>
          </a:p>
          <a:p>
            <a:pPr algn="l" indent="0" marL="0">
              <a:lnSpc>
                <a:spcPts val="1313"/>
              </a:lnSpc>
              <a:buNone/>
            </a:pPr>
            <a:r>
              <a:rPr lang="en-US" sz="1313" spc="-52" kern="0" dirty="0">
                <a:solidFill>
                  <a:srgbClr val="FFCAC5">
                    <a:alpha val="99000"/>
                  </a:srgbClr>
                </a:solidFill>
                <a:latin typeface="Pragati Narrow" pitchFamily="34" charset="0"/>
                <a:ea typeface="Pragati Narrow" pitchFamily="34" charset="-122"/>
                <a:cs typeface="Pragati Narrow" pitchFamily="34" charset="-120"/>
              </a:rPr>
              <a:t>- ChatGPT é usado por todos, de diversas formas. Bastante para pesquisa, pouco para geração, análise e formatação</a:t>
            </a:r>
            <a:endParaRPr lang="en-US" sz="1313" dirty="0"/>
          </a:p>
          <a:p>
            <a:pPr algn="l" indent="0" marL="0">
              <a:lnSpc>
                <a:spcPts val="1313"/>
              </a:lnSpc>
              <a:buNone/>
            </a:pPr>
            <a:r>
              <a:rPr lang="en-US" sz="1313" spc="-52" kern="0" dirty="0">
                <a:solidFill>
                  <a:srgbClr val="FFCAC5">
                    <a:alpha val="99000"/>
                  </a:srgbClr>
                </a:solidFill>
                <a:latin typeface="Pragati Narrow" pitchFamily="34" charset="0"/>
                <a:ea typeface="Pragati Narrow" pitchFamily="34" charset="-122"/>
                <a:cs typeface="Pragati Narrow" pitchFamily="34" charset="-120"/>
              </a:rPr>
              <a:t>- Há muitas ferramentas descentralizadas que se sobrepoem (Excel, OneNote, Relatórios, Plia, Looker do Invenias), e por vezes são mais confiáveis que o sistema principal. Sensação constante (em diferentes níveis) de ”catar milho”, falta ”fonte única da verdade”</a:t>
            </a:r>
            <a:endParaRPr lang="en-US" sz="1313" dirty="0"/>
          </a:p>
          <a:p>
            <a:pPr algn="l" indent="0" marL="0">
              <a:lnSpc>
                <a:spcPts val="1313"/>
              </a:lnSpc>
              <a:buNone/>
            </a:pPr>
            <a:r>
              <a:rPr lang="en-US" sz="1313" spc="-52" kern="0" dirty="0">
                <a:solidFill>
                  <a:srgbClr val="FFCAC5">
                    <a:alpha val="99000"/>
                  </a:srgbClr>
                </a:solidFill>
                <a:latin typeface="Pragati Narrow" pitchFamily="34" charset="0"/>
                <a:ea typeface="Pragati Narrow" pitchFamily="34" charset="-122"/>
                <a:cs typeface="Pragati Narrow" pitchFamily="34" charset="-120"/>
              </a:rPr>
              <a:t>- O investimento em tech não tem propósito de negócio claro. ”Pra que estamos fazendo isto?”</a:t>
            </a:r>
            <a:endParaRPr lang="en-US" sz="1313" dirty="0"/>
          </a:p>
          <a:p>
            <a:pPr algn="l" indent="0" marL="0">
              <a:lnSpc>
                <a:spcPts val="1313"/>
              </a:lnSpc>
              <a:buNone/>
            </a:pPr>
            <a:r>
              <a:rPr lang="en-US" sz="1313" spc="-52" kern="0" dirty="0">
                <a:solidFill>
                  <a:srgbClr val="FFCAC5">
                    <a:alpha val="99000"/>
                  </a:srgbClr>
                </a:solidFill>
                <a:latin typeface="Pragati Narrow" pitchFamily="34" charset="0"/>
                <a:ea typeface="Pragati Narrow" pitchFamily="34" charset="-122"/>
                <a:cs typeface="Pragati Narrow" pitchFamily="34" charset="-120"/>
              </a:rPr>
              <a:t>-----------------------------------------------------------------------</a:t>
            </a:r>
            <a:endParaRPr lang="en-US" sz="1313" dirty="0"/>
          </a:p>
          <a:p>
            <a:pPr algn="l" indent="0" marL="0">
              <a:lnSpc>
                <a:spcPts val="1313"/>
              </a:lnSpc>
              <a:buNone/>
            </a:pPr>
            <a:r>
              <a:rPr lang="en-US" sz="1313" spc="-52" kern="0" dirty="0">
                <a:solidFill>
                  <a:srgbClr val="FFCAC5">
                    <a:alpha val="99000"/>
                  </a:srgbClr>
                </a:solidFill>
                <a:latin typeface="Pragati Narrow" pitchFamily="34" charset="0"/>
                <a:ea typeface="Pragati Narrow" pitchFamily="34" charset="-122"/>
                <a:cs typeface="Pragati Narrow" pitchFamily="34" charset="-120"/>
              </a:rPr>
              <a:t>Vamos fazer uma </a:t>
            </a:r>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retrospectiva</a:t>
            </a:r>
            <a:pPr algn="l" indent="0" marL="0">
              <a:lnSpc>
                <a:spcPts val="1313"/>
              </a:lnSpc>
              <a:buNone/>
            </a:pPr>
            <a:r>
              <a:rPr lang="en-US" sz="1313" spc="-52" kern="0" dirty="0">
                <a:solidFill>
                  <a:srgbClr val="FFCAC5">
                    <a:alpha val="99000"/>
                  </a:srgbClr>
                </a:solidFill>
                <a:latin typeface="Pragati Narrow" pitchFamily="34" charset="0"/>
                <a:ea typeface="Pragati Narrow" pitchFamily="34" charset="-122"/>
                <a:cs typeface="Pragati Narrow" pitchFamily="34" charset="-120"/>
              </a:rPr>
              <a:t>, sobre o Plia?</a:t>
            </a:r>
            <a:endParaRPr lang="en-US" sz="1313" dirty="0"/>
          </a:p>
          <a:p>
            <a:pPr algn="l" indent="0" marL="0">
              <a:lnSpc>
                <a:spcPts val="1313"/>
              </a:lnSpc>
              <a:buNone/>
            </a:pPr>
            <a:r>
              <a:rPr lang="en-US" sz="1313" spc="-52" kern="0" dirty="0">
                <a:solidFill>
                  <a:srgbClr val="FFCAC5">
                    <a:alpha val="99000"/>
                  </a:srgbClr>
                </a:solidFill>
                <a:latin typeface="Pragati Narrow" pitchFamily="34" charset="0"/>
                <a:ea typeface="Pragati Narrow" pitchFamily="34" charset="-122"/>
                <a:cs typeface="Pragati Narrow" pitchFamily="34" charset="-120"/>
              </a:rPr>
              <a:t>Todos do time. Emoções e corações na mesa.</a:t>
            </a:r>
            <a:endParaRPr lang="en-US" sz="1313" dirty="0"/>
          </a:p>
          <a:p>
            <a:pPr algn="l" indent="0" marL="0">
              <a:lnSpc>
                <a:spcPts val="1313"/>
              </a:lnSpc>
              <a:buNone/>
            </a:pPr>
            <a:r>
              <a:rPr lang="en-US" sz="1313" spc="-52" kern="0" dirty="0">
                <a:solidFill>
                  <a:srgbClr val="FFCAC5">
                    <a:alpha val="99000"/>
                  </a:srgbClr>
                </a:solidFill>
                <a:latin typeface="Pragati Narrow" pitchFamily="34" charset="0"/>
                <a:ea typeface="Pragati Narrow" pitchFamily="34" charset="-122"/>
                <a:cs typeface="Pragati Narrow" pitchFamily="34" charset="-120"/>
              </a:rPr>
              <a:t>(Sabendo que </a:t>
            </a:r>
            <a:pPr algn="l" indent="0" marL="0">
              <a:lnSpc>
                <a:spcPts val="1313"/>
              </a:lnSpc>
              <a:buNone/>
            </a:pPr>
            <a:r>
              <a:rPr lang="en-US" sz="1313" b="1" spc="-52" kern="0" dirty="0">
                <a:solidFill>
                  <a:srgbClr val="FFCAC5">
                    <a:alpha val="99000"/>
                  </a:srgbClr>
                </a:solidFill>
                <a:latin typeface="Pragati Narrow" pitchFamily="34" charset="0"/>
                <a:ea typeface="Pragati Narrow" pitchFamily="34" charset="-122"/>
                <a:cs typeface="Pragati Narrow" pitchFamily="34" charset="-120"/>
              </a:rPr>
              <a:t>não é</a:t>
            </a:r>
            <a:pPr algn="l" indent="0" marL="0">
              <a:lnSpc>
                <a:spcPts val="1313"/>
              </a:lnSpc>
              <a:buNone/>
            </a:pPr>
            <a:r>
              <a:rPr lang="en-US" sz="1313" spc="-52" kern="0" dirty="0">
                <a:solidFill>
                  <a:srgbClr val="FFCAC5">
                    <a:alpha val="99000"/>
                  </a:srgbClr>
                </a:solidFill>
                <a:latin typeface="Pragati Narrow" pitchFamily="34" charset="0"/>
                <a:ea typeface="Pragati Narrow" pitchFamily="34" charset="-122"/>
                <a:cs typeface="Pragati Narrow" pitchFamily="34" charset="-120"/>
              </a:rPr>
              <a:t> a raíz dos problemas de tecnologia e inteligência de dados da Plongê)</a:t>
            </a:r>
            <a:endParaRPr lang="en-US" sz="131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67</Slides>
  <Notes>67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67</vt:i4>
      </vt:variant>
    </vt:vector>
  </HeadingPairs>
  <TitlesOfParts>
    <vt:vector size="7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2025-10-16T22:31:04Z</dcterms:created>
  <dcterms:modified xsi:type="dcterms:W3CDTF">2025-10-16T22:31:04Z</dcterms:modified>
</cp:coreProperties>
</file>